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51"/>
  </p:notesMasterIdLst>
  <p:sldIdLst>
    <p:sldId id="256" r:id="rId4"/>
    <p:sldId id="298" r:id="rId5"/>
    <p:sldId id="299" r:id="rId6"/>
    <p:sldId id="349" r:id="rId7"/>
    <p:sldId id="480" r:id="rId8"/>
    <p:sldId id="332" r:id="rId9"/>
    <p:sldId id="485" r:id="rId10"/>
    <p:sldId id="257" r:id="rId11"/>
    <p:sldId id="258" r:id="rId12"/>
    <p:sldId id="263" r:id="rId13"/>
    <p:sldId id="265" r:id="rId14"/>
    <p:sldId id="289" r:id="rId15"/>
    <p:sldId id="292" r:id="rId16"/>
    <p:sldId id="291" r:id="rId17"/>
    <p:sldId id="279" r:id="rId18"/>
    <p:sldId id="281" r:id="rId19"/>
    <p:sldId id="280" r:id="rId20"/>
    <p:sldId id="282" r:id="rId21"/>
    <p:sldId id="286" r:id="rId22"/>
    <p:sldId id="287" r:id="rId23"/>
    <p:sldId id="288" r:id="rId24"/>
    <p:sldId id="283" r:id="rId25"/>
    <p:sldId id="285" r:id="rId26"/>
    <p:sldId id="293" r:id="rId27"/>
    <p:sldId id="294" r:id="rId28"/>
    <p:sldId id="259" r:id="rId29"/>
    <p:sldId id="260" r:id="rId30"/>
    <p:sldId id="261" r:id="rId31"/>
    <p:sldId id="262" r:id="rId32"/>
    <p:sldId id="295" r:id="rId33"/>
    <p:sldId id="264" r:id="rId34"/>
    <p:sldId id="296" r:id="rId35"/>
    <p:sldId id="267" r:id="rId36"/>
    <p:sldId id="266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481" r:id="rId47"/>
    <p:sldId id="482" r:id="rId48"/>
    <p:sldId id="347" r:id="rId49"/>
    <p:sldId id="48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8D917-B54A-48A1-B73B-DD00A89188CA}" type="doc">
      <dgm:prSet loTypeId="urn:microsoft.com/office/officeart/2005/8/layout/vList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ECBE432-E3E6-42A9-8324-1741E43721BB}">
      <dgm:prSet/>
      <dgm:spPr/>
      <dgm:t>
        <a:bodyPr/>
        <a:lstStyle/>
        <a:p>
          <a:r>
            <a:rPr lang="en-US" dirty="0"/>
            <a:t>Coalition of over 90 national, state, and local stakeholders and organizations, including community, healthy aging, nutrition, advocacy, healthcare professional, faith-based, and private sector groups</a:t>
          </a:r>
        </a:p>
      </dgm:t>
    </dgm:pt>
    <dgm:pt modelId="{BD671E59-0CF0-4709-98EE-9A6545981044}" type="parTrans" cxnId="{A8CB337E-C9CA-4FA6-BBE6-9F6B5BAA2996}">
      <dgm:prSet/>
      <dgm:spPr/>
      <dgm:t>
        <a:bodyPr/>
        <a:lstStyle/>
        <a:p>
          <a:endParaRPr lang="en-US"/>
        </a:p>
      </dgm:t>
    </dgm:pt>
    <dgm:pt modelId="{37C09B07-A3CE-4063-9704-31AD6FEADDB2}" type="sibTrans" cxnId="{A8CB337E-C9CA-4FA6-BBE6-9F6B5BAA2996}">
      <dgm:prSet/>
      <dgm:spPr/>
      <dgm:t>
        <a:bodyPr/>
        <a:lstStyle/>
        <a:p>
          <a:endParaRPr lang="en-US" dirty="0"/>
        </a:p>
      </dgm:t>
    </dgm:pt>
    <dgm:pt modelId="{B4F3ED44-6449-4755-8469-BB8BE6A432DE}">
      <dgm:prSet/>
      <dgm:spPr/>
      <dgm:t>
        <a:bodyPr/>
        <a:lstStyle/>
        <a:p>
          <a:r>
            <a:rPr lang="en-US" dirty="0"/>
            <a:t>Share the goal of achieving the recognition of malnutrition as a key indicator and vital sign of older adult health risk; work to create policy change toward a greater emphasis on screening, detecting, treating and preventing malnutrition</a:t>
          </a:r>
        </a:p>
      </dgm:t>
    </dgm:pt>
    <dgm:pt modelId="{D44751DA-62D4-45FB-A429-E90E7D256B9A}" type="parTrans" cxnId="{B88834BD-F796-485E-BA63-F7B2372E5854}">
      <dgm:prSet/>
      <dgm:spPr/>
      <dgm:t>
        <a:bodyPr/>
        <a:lstStyle/>
        <a:p>
          <a:endParaRPr lang="en-US"/>
        </a:p>
      </dgm:t>
    </dgm:pt>
    <dgm:pt modelId="{EC64221A-1158-4679-99E1-2B4FA970A9EB}" type="sibTrans" cxnId="{B88834BD-F796-485E-BA63-F7B2372E5854}">
      <dgm:prSet/>
      <dgm:spPr/>
      <dgm:t>
        <a:bodyPr/>
        <a:lstStyle/>
        <a:p>
          <a:endParaRPr lang="en-US"/>
        </a:p>
      </dgm:t>
    </dgm:pt>
    <dgm:pt modelId="{CDE23804-CA3E-40CA-882D-A1A76D69333F}" type="pres">
      <dgm:prSet presAssocID="{C868D917-B54A-48A1-B73B-DD00A89188CA}" presName="linear" presStyleCnt="0">
        <dgm:presLayoutVars>
          <dgm:animLvl val="lvl"/>
          <dgm:resizeHandles val="exact"/>
        </dgm:presLayoutVars>
      </dgm:prSet>
      <dgm:spPr/>
    </dgm:pt>
    <dgm:pt modelId="{FEA1A44C-212E-47B1-AC55-99093E2F1B03}" type="pres">
      <dgm:prSet presAssocID="{3ECBE432-E3E6-42A9-8324-1741E43721B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D846CD6-DD6E-4740-AC5B-01AF73B6EDD4}" type="pres">
      <dgm:prSet presAssocID="{37C09B07-A3CE-4063-9704-31AD6FEADDB2}" presName="spacer" presStyleCnt="0"/>
      <dgm:spPr/>
    </dgm:pt>
    <dgm:pt modelId="{B96A88B9-574A-490F-8C34-3F3F60E9AC4A}" type="pres">
      <dgm:prSet presAssocID="{B4F3ED44-6449-4755-8469-BB8BE6A432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047870C-697F-49E9-AC89-3435F9A93A45}" type="presOf" srcId="{3ECBE432-E3E6-42A9-8324-1741E43721BB}" destId="{FEA1A44C-212E-47B1-AC55-99093E2F1B03}" srcOrd="0" destOrd="0" presId="urn:microsoft.com/office/officeart/2005/8/layout/vList2"/>
    <dgm:cxn modelId="{A8CB337E-C9CA-4FA6-BBE6-9F6B5BAA2996}" srcId="{C868D917-B54A-48A1-B73B-DD00A89188CA}" destId="{3ECBE432-E3E6-42A9-8324-1741E43721BB}" srcOrd="0" destOrd="0" parTransId="{BD671E59-0CF0-4709-98EE-9A6545981044}" sibTransId="{37C09B07-A3CE-4063-9704-31AD6FEADDB2}"/>
    <dgm:cxn modelId="{B88834BD-F796-485E-BA63-F7B2372E5854}" srcId="{C868D917-B54A-48A1-B73B-DD00A89188CA}" destId="{B4F3ED44-6449-4755-8469-BB8BE6A432DE}" srcOrd="1" destOrd="0" parTransId="{D44751DA-62D4-45FB-A429-E90E7D256B9A}" sibTransId="{EC64221A-1158-4679-99E1-2B4FA970A9EB}"/>
    <dgm:cxn modelId="{667CCAC0-9A56-45CC-BFF0-1A7185FEC6AC}" type="presOf" srcId="{C868D917-B54A-48A1-B73B-DD00A89188CA}" destId="{CDE23804-CA3E-40CA-882D-A1A76D69333F}" srcOrd="0" destOrd="0" presId="urn:microsoft.com/office/officeart/2005/8/layout/vList2"/>
    <dgm:cxn modelId="{BDB608EC-83F4-4A9A-9837-A7E804CCC6D3}" type="presOf" srcId="{B4F3ED44-6449-4755-8469-BB8BE6A432DE}" destId="{B96A88B9-574A-490F-8C34-3F3F60E9AC4A}" srcOrd="0" destOrd="0" presId="urn:microsoft.com/office/officeart/2005/8/layout/vList2"/>
    <dgm:cxn modelId="{79B99D8F-D574-4BDB-86C0-34010BF68FC9}" type="presParOf" srcId="{CDE23804-CA3E-40CA-882D-A1A76D69333F}" destId="{FEA1A44C-212E-47B1-AC55-99093E2F1B03}" srcOrd="0" destOrd="0" presId="urn:microsoft.com/office/officeart/2005/8/layout/vList2"/>
    <dgm:cxn modelId="{FFD58F53-D791-4D4B-9043-79EB7CD7F5BF}" type="presParOf" srcId="{CDE23804-CA3E-40CA-882D-A1A76D69333F}" destId="{CD846CD6-DD6E-4740-AC5B-01AF73B6EDD4}" srcOrd="1" destOrd="0" presId="urn:microsoft.com/office/officeart/2005/8/layout/vList2"/>
    <dgm:cxn modelId="{5AED7D83-BEB0-4325-BC1D-FA213E161E6A}" type="presParOf" srcId="{CDE23804-CA3E-40CA-882D-A1A76D69333F}" destId="{B96A88B9-574A-490F-8C34-3F3F60E9AC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8B6D34-7250-47F3-BBC3-A49F3616E3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435823-9262-4770-90B0-2EBA4EA6A554}">
      <dgm:prSet custT="1"/>
      <dgm:spPr>
        <a:noFill/>
        <a:ln>
          <a:noFill/>
        </a:ln>
      </dgm:spPr>
      <dgm:t>
        <a:bodyPr/>
        <a:lstStyle/>
        <a:p>
          <a:r>
            <a:rPr lang="en-US" sz="3200" b="0" u="sng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Attendees Included</a:t>
          </a:r>
        </a:p>
      </dgm:t>
    </dgm:pt>
    <dgm:pt modelId="{96034F8E-CF84-4F79-B312-67E2C110D0AE}" type="parTrans" cxnId="{7751158F-1A5B-416C-8E80-4E49CBB08586}">
      <dgm:prSet/>
      <dgm:spPr/>
      <dgm:t>
        <a:bodyPr/>
        <a:lstStyle/>
        <a:p>
          <a:endParaRPr lang="en-US"/>
        </a:p>
      </dgm:t>
    </dgm:pt>
    <dgm:pt modelId="{765B576A-045C-49D3-A9C4-A51F5D34CB8C}" type="sibTrans" cxnId="{7751158F-1A5B-416C-8E80-4E49CBB08586}">
      <dgm:prSet/>
      <dgm:spPr/>
      <dgm:t>
        <a:bodyPr/>
        <a:lstStyle/>
        <a:p>
          <a:endParaRPr lang="en-US"/>
        </a:p>
      </dgm:t>
    </dgm:pt>
    <dgm:pt modelId="{2FAE7C7A-DB4E-4868-99CB-6F6D82F517C9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800" b="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3 - Government Agencies</a:t>
          </a:r>
        </a:p>
      </dgm:t>
    </dgm:pt>
    <dgm:pt modelId="{CC0077AB-128E-4842-A912-B62E7A037631}" type="parTrans" cxnId="{62C50727-5202-450D-A090-0F9F586F7B50}">
      <dgm:prSet/>
      <dgm:spPr/>
      <dgm:t>
        <a:bodyPr/>
        <a:lstStyle/>
        <a:p>
          <a:endParaRPr lang="en-US"/>
        </a:p>
      </dgm:t>
    </dgm:pt>
    <dgm:pt modelId="{1766F054-4E3C-4648-A0D6-28817B1EC45D}" type="sibTrans" cxnId="{62C50727-5202-450D-A090-0F9F586F7B50}">
      <dgm:prSet/>
      <dgm:spPr/>
      <dgm:t>
        <a:bodyPr/>
        <a:lstStyle/>
        <a:p>
          <a:endParaRPr lang="en-US"/>
        </a:p>
      </dgm:t>
    </dgm:pt>
    <dgm:pt modelId="{700E63E0-A343-4433-B960-BE98C25387E0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800" b="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11 - Hospitals/Acute Care Facilities</a:t>
          </a:r>
        </a:p>
      </dgm:t>
    </dgm:pt>
    <dgm:pt modelId="{8BE29563-D0A1-4617-AEA0-B42E0A7401F3}" type="parTrans" cxnId="{2CA95B01-E479-48D2-B929-A34866886D5F}">
      <dgm:prSet/>
      <dgm:spPr/>
      <dgm:t>
        <a:bodyPr/>
        <a:lstStyle/>
        <a:p>
          <a:endParaRPr lang="en-US"/>
        </a:p>
      </dgm:t>
    </dgm:pt>
    <dgm:pt modelId="{287F0849-2102-4787-B10E-09A758263200}" type="sibTrans" cxnId="{2CA95B01-E479-48D2-B929-A34866886D5F}">
      <dgm:prSet/>
      <dgm:spPr/>
      <dgm:t>
        <a:bodyPr/>
        <a:lstStyle/>
        <a:p>
          <a:endParaRPr lang="en-US"/>
        </a:p>
      </dgm:t>
    </dgm:pt>
    <dgm:pt modelId="{7DCC82E7-10EA-4FD5-A59B-F648F0F4F6B7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800" b="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26 - Senior Centers</a:t>
          </a:r>
        </a:p>
      </dgm:t>
    </dgm:pt>
    <dgm:pt modelId="{7CEE1304-D62C-48C9-9049-0E411CDC839B}" type="parTrans" cxnId="{8401A36E-2667-41D9-A72E-E8F2585E81FA}">
      <dgm:prSet/>
      <dgm:spPr/>
      <dgm:t>
        <a:bodyPr/>
        <a:lstStyle/>
        <a:p>
          <a:endParaRPr lang="en-US"/>
        </a:p>
      </dgm:t>
    </dgm:pt>
    <dgm:pt modelId="{FB5292EE-2309-4EEF-866D-0B63412FB21E}" type="sibTrans" cxnId="{8401A36E-2667-41D9-A72E-E8F2585E81FA}">
      <dgm:prSet/>
      <dgm:spPr/>
      <dgm:t>
        <a:bodyPr/>
        <a:lstStyle/>
        <a:p>
          <a:endParaRPr lang="en-US"/>
        </a:p>
      </dgm:t>
    </dgm:pt>
    <dgm:pt modelId="{D619E770-99D3-4A3F-A82C-815F58264089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800" b="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10 - Educational Institutions</a:t>
          </a:r>
        </a:p>
      </dgm:t>
    </dgm:pt>
    <dgm:pt modelId="{B12A5B52-9535-4611-9D54-B5F66CD7D372}" type="parTrans" cxnId="{427DD8A8-0921-41F3-8061-3D28678C2882}">
      <dgm:prSet/>
      <dgm:spPr/>
      <dgm:t>
        <a:bodyPr/>
        <a:lstStyle/>
        <a:p>
          <a:endParaRPr lang="en-US"/>
        </a:p>
      </dgm:t>
    </dgm:pt>
    <dgm:pt modelId="{EE3BAB61-2724-41A3-90DE-A3CA87D90042}" type="sibTrans" cxnId="{427DD8A8-0921-41F3-8061-3D28678C2882}">
      <dgm:prSet/>
      <dgm:spPr/>
      <dgm:t>
        <a:bodyPr/>
        <a:lstStyle/>
        <a:p>
          <a:endParaRPr lang="en-US"/>
        </a:p>
      </dgm:t>
    </dgm:pt>
    <dgm:pt modelId="{DCBC3E68-979B-48D4-8D57-ED85F5FB9E40}">
      <dgm:prSet custT="1"/>
      <dgm:spPr/>
      <dgm:t>
        <a:bodyPr/>
        <a:lstStyle/>
        <a:p>
          <a:pPr>
            <a:spcAft>
              <a:spcPts val="1200"/>
            </a:spcAft>
          </a:pPr>
          <a:endParaRPr lang="en-US" sz="2800" b="0" dirty="0">
            <a:ln>
              <a:solidFill>
                <a:schemeClr val="tx2">
                  <a:lumMod val="90000"/>
                  <a:lumOff val="10000"/>
                </a:schemeClr>
              </a:solidFill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AB67C98C-A387-449F-84B0-3443904B9239}" type="parTrans" cxnId="{B12BEA4F-CDA2-4534-BF7A-4339EB023D31}">
      <dgm:prSet/>
      <dgm:spPr/>
      <dgm:t>
        <a:bodyPr/>
        <a:lstStyle/>
        <a:p>
          <a:endParaRPr lang="en-US"/>
        </a:p>
      </dgm:t>
    </dgm:pt>
    <dgm:pt modelId="{50E7E6DA-3576-438D-8D72-5C85FE53D76E}" type="sibTrans" cxnId="{B12BEA4F-CDA2-4534-BF7A-4339EB023D31}">
      <dgm:prSet/>
      <dgm:spPr/>
      <dgm:t>
        <a:bodyPr/>
        <a:lstStyle/>
        <a:p>
          <a:endParaRPr lang="en-US"/>
        </a:p>
      </dgm:t>
    </dgm:pt>
    <dgm:pt modelId="{1281AA84-318E-460C-BB04-88F4835B28A5}" type="pres">
      <dgm:prSet presAssocID="{E88B6D34-7250-47F3-BBC3-A49F3616E348}" presName="linear" presStyleCnt="0">
        <dgm:presLayoutVars>
          <dgm:animLvl val="lvl"/>
          <dgm:resizeHandles val="exact"/>
        </dgm:presLayoutVars>
      </dgm:prSet>
      <dgm:spPr/>
    </dgm:pt>
    <dgm:pt modelId="{0C1B02A7-3581-451A-8FC6-5D9B28697ECE}" type="pres">
      <dgm:prSet presAssocID="{B1435823-9262-4770-90B0-2EBA4EA6A55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1B87DE9-F3E6-4BC6-B3A9-7BD83B504240}" type="pres">
      <dgm:prSet presAssocID="{B1435823-9262-4770-90B0-2EBA4EA6A554}" presName="childText" presStyleLbl="revTx" presStyleIdx="0" presStyleCnt="1" custScaleY="106515">
        <dgm:presLayoutVars>
          <dgm:bulletEnabled val="1"/>
        </dgm:presLayoutVars>
      </dgm:prSet>
      <dgm:spPr/>
    </dgm:pt>
  </dgm:ptLst>
  <dgm:cxnLst>
    <dgm:cxn modelId="{2CA95B01-E479-48D2-B929-A34866886D5F}" srcId="{B1435823-9262-4770-90B0-2EBA4EA6A554}" destId="{700E63E0-A343-4433-B960-BE98C25387E0}" srcOrd="1" destOrd="0" parTransId="{8BE29563-D0A1-4617-AEA0-B42E0A7401F3}" sibTransId="{287F0849-2102-4787-B10E-09A758263200}"/>
    <dgm:cxn modelId="{62C50727-5202-450D-A090-0F9F586F7B50}" srcId="{B1435823-9262-4770-90B0-2EBA4EA6A554}" destId="{2FAE7C7A-DB4E-4868-99CB-6F6D82F517C9}" srcOrd="0" destOrd="0" parTransId="{CC0077AB-128E-4842-A912-B62E7A037631}" sibTransId="{1766F054-4E3C-4648-A0D6-28817B1EC45D}"/>
    <dgm:cxn modelId="{41757035-140D-4F24-AE0A-F7627B1DFFBA}" type="presOf" srcId="{2FAE7C7A-DB4E-4868-99CB-6F6D82F517C9}" destId="{11B87DE9-F3E6-4BC6-B3A9-7BD83B504240}" srcOrd="0" destOrd="0" presId="urn:microsoft.com/office/officeart/2005/8/layout/vList2"/>
    <dgm:cxn modelId="{82AE6D39-CAAA-4A1C-A47B-5D2EF9C40143}" type="presOf" srcId="{D619E770-99D3-4A3F-A82C-815F58264089}" destId="{11B87DE9-F3E6-4BC6-B3A9-7BD83B504240}" srcOrd="0" destOrd="3" presId="urn:microsoft.com/office/officeart/2005/8/layout/vList2"/>
    <dgm:cxn modelId="{21E8943F-BB44-4C69-9218-DF8DBE1A531B}" type="presOf" srcId="{7DCC82E7-10EA-4FD5-A59B-F648F0F4F6B7}" destId="{11B87DE9-F3E6-4BC6-B3A9-7BD83B504240}" srcOrd="0" destOrd="2" presId="urn:microsoft.com/office/officeart/2005/8/layout/vList2"/>
    <dgm:cxn modelId="{FD305F5B-1925-480A-9687-1DA44CE4E641}" type="presOf" srcId="{DCBC3E68-979B-48D4-8D57-ED85F5FB9E40}" destId="{11B87DE9-F3E6-4BC6-B3A9-7BD83B504240}" srcOrd="0" destOrd="4" presId="urn:microsoft.com/office/officeart/2005/8/layout/vList2"/>
    <dgm:cxn modelId="{8401A36E-2667-41D9-A72E-E8F2585E81FA}" srcId="{B1435823-9262-4770-90B0-2EBA4EA6A554}" destId="{7DCC82E7-10EA-4FD5-A59B-F648F0F4F6B7}" srcOrd="2" destOrd="0" parTransId="{7CEE1304-D62C-48C9-9049-0E411CDC839B}" sibTransId="{FB5292EE-2309-4EEF-866D-0B63412FB21E}"/>
    <dgm:cxn modelId="{B12BEA4F-CDA2-4534-BF7A-4339EB023D31}" srcId="{B1435823-9262-4770-90B0-2EBA4EA6A554}" destId="{DCBC3E68-979B-48D4-8D57-ED85F5FB9E40}" srcOrd="4" destOrd="0" parTransId="{AB67C98C-A387-449F-84B0-3443904B9239}" sibTransId="{50E7E6DA-3576-438D-8D72-5C85FE53D76E}"/>
    <dgm:cxn modelId="{BE4F387F-6DE0-4D23-BA6F-668CFE12D078}" type="presOf" srcId="{B1435823-9262-4770-90B0-2EBA4EA6A554}" destId="{0C1B02A7-3581-451A-8FC6-5D9B28697ECE}" srcOrd="0" destOrd="0" presId="urn:microsoft.com/office/officeart/2005/8/layout/vList2"/>
    <dgm:cxn modelId="{7751158F-1A5B-416C-8E80-4E49CBB08586}" srcId="{E88B6D34-7250-47F3-BBC3-A49F3616E348}" destId="{B1435823-9262-4770-90B0-2EBA4EA6A554}" srcOrd="0" destOrd="0" parTransId="{96034F8E-CF84-4F79-B312-67E2C110D0AE}" sibTransId="{765B576A-045C-49D3-A9C4-A51F5D34CB8C}"/>
    <dgm:cxn modelId="{427DD8A8-0921-41F3-8061-3D28678C2882}" srcId="{B1435823-9262-4770-90B0-2EBA4EA6A554}" destId="{D619E770-99D3-4A3F-A82C-815F58264089}" srcOrd="3" destOrd="0" parTransId="{B12A5B52-9535-4611-9D54-B5F66CD7D372}" sibTransId="{EE3BAB61-2724-41A3-90DE-A3CA87D90042}"/>
    <dgm:cxn modelId="{1983A2C1-0005-4181-9DE8-5881F832E682}" type="presOf" srcId="{700E63E0-A343-4433-B960-BE98C25387E0}" destId="{11B87DE9-F3E6-4BC6-B3A9-7BD83B504240}" srcOrd="0" destOrd="1" presId="urn:microsoft.com/office/officeart/2005/8/layout/vList2"/>
    <dgm:cxn modelId="{B7BB26FA-3AAB-4E7C-A78D-6CCB5AE9946E}" type="presOf" srcId="{E88B6D34-7250-47F3-BBC3-A49F3616E348}" destId="{1281AA84-318E-460C-BB04-88F4835B28A5}" srcOrd="0" destOrd="0" presId="urn:microsoft.com/office/officeart/2005/8/layout/vList2"/>
    <dgm:cxn modelId="{81416D08-159A-4C42-B891-71DF2CF5EBE0}" type="presParOf" srcId="{1281AA84-318E-460C-BB04-88F4835B28A5}" destId="{0C1B02A7-3581-451A-8FC6-5D9B28697ECE}" srcOrd="0" destOrd="0" presId="urn:microsoft.com/office/officeart/2005/8/layout/vList2"/>
    <dgm:cxn modelId="{53358B9A-204E-4C28-BB6C-4E4A381237FA}" type="presParOf" srcId="{1281AA84-318E-460C-BB04-88F4835B28A5}" destId="{11B87DE9-F3E6-4BC6-B3A9-7BD83B5042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8B6D34-7250-47F3-BBC3-A49F3616E3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AE7C7A-DB4E-4868-99CB-6F6D82F517C9}">
      <dgm:prSet/>
      <dgm:spPr>
        <a:noFill/>
      </dgm:spPr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CC0077AB-128E-4842-A912-B62E7A037631}" type="parTrans" cxnId="{62C50727-5202-450D-A090-0F9F586F7B5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766F054-4E3C-4648-A0D6-28817B1EC45D}" type="sibTrans" cxnId="{62C50727-5202-450D-A090-0F9F586F7B5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4DC200F-4773-44B6-B160-A28FF9CD1997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800" b="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1 - Housing Authority</a:t>
          </a:r>
        </a:p>
      </dgm:t>
    </dgm:pt>
    <dgm:pt modelId="{3062F779-A67D-4CB4-BA1F-23440F7D8292}" type="parTrans" cxnId="{E9FFEB30-ABEF-45DC-B2AF-66576F6920C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4806138-ECF4-42A3-81D2-1A309D31D899}" type="sibTrans" cxnId="{E9FFEB30-ABEF-45DC-B2AF-66576F6920C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961FF45-D9E8-41F3-AE92-718D882B17AC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800" b="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5 - Aging Organizations</a:t>
          </a:r>
        </a:p>
      </dgm:t>
    </dgm:pt>
    <dgm:pt modelId="{E72234B8-E9FB-4AF0-8A70-D92EFE9452EF}" type="parTrans" cxnId="{74C01032-CFD6-48B6-B84F-A20080A0616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26A10A9B-3247-458D-BBB5-9D34EF573EEA}" type="sibTrans" cxnId="{74C01032-CFD6-48B6-B84F-A20080A0616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DDB719D9-757B-4167-9E66-3F472EA296BD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800" b="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2 - Senior Law</a:t>
          </a:r>
        </a:p>
      </dgm:t>
    </dgm:pt>
    <dgm:pt modelId="{6AE0D6AA-4540-4DBA-8D1C-AAFAB8D0AAFA}" type="parTrans" cxnId="{D01ECB3C-1863-452C-A7B5-C548056CE6F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C5532EF-D717-4B2B-A7DC-00604C1644DC}" type="sibTrans" cxnId="{D01ECB3C-1863-452C-A7B5-C548056CE6F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0034636-F64C-437D-97A3-DDE889EF7D90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800" b="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3 - Community Mental Health</a:t>
          </a:r>
        </a:p>
      </dgm:t>
    </dgm:pt>
    <dgm:pt modelId="{67B32291-0D79-46A5-8064-DD771895F855}" type="parTrans" cxnId="{6FC36CD7-D22C-41B9-A37E-2477F0B93D9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FAED0312-92B7-4DE8-A41B-390331DA56A5}" type="sibTrans" cxnId="{6FC36CD7-D22C-41B9-A37E-2477F0B93D9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2F53B188-9ABC-48D0-9EAF-005551989AA3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en-US" sz="2800" b="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1 - Veterans</a:t>
          </a:r>
        </a:p>
      </dgm:t>
    </dgm:pt>
    <dgm:pt modelId="{B59C0F2E-2FF5-4C71-922C-2D54013280BA}" type="parTrans" cxnId="{755CFB4C-6D38-489F-92E6-683592DB0B5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C3598E8-9609-4CD8-B241-B38F97E8EE55}" type="sibTrans" cxnId="{755CFB4C-6D38-489F-92E6-683592DB0B5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DCBC3E68-979B-48D4-8D57-ED85F5FB9E40}">
      <dgm:prSet custT="1"/>
      <dgm:spPr/>
      <dgm:t>
        <a:bodyPr/>
        <a:lstStyle/>
        <a:p>
          <a:pPr>
            <a:spcAft>
              <a:spcPts val="1200"/>
            </a:spcAft>
          </a:pPr>
          <a:endParaRPr lang="en-US" sz="2800" b="0" dirty="0">
            <a:ln>
              <a:solidFill>
                <a:schemeClr val="tx2">
                  <a:lumMod val="90000"/>
                  <a:lumOff val="10000"/>
                </a:schemeClr>
              </a:solidFill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AB67C98C-A387-449F-84B0-3443904B9239}" type="parTrans" cxnId="{B12BEA4F-CDA2-4534-BF7A-4339EB023D3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50E7E6DA-3576-438D-8D72-5C85FE53D76E}" type="sibTrans" cxnId="{B12BEA4F-CDA2-4534-BF7A-4339EB023D3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281AA84-318E-460C-BB04-88F4835B28A5}" type="pres">
      <dgm:prSet presAssocID="{E88B6D34-7250-47F3-BBC3-A49F3616E348}" presName="linear" presStyleCnt="0">
        <dgm:presLayoutVars>
          <dgm:animLvl val="lvl"/>
          <dgm:resizeHandles val="exact"/>
        </dgm:presLayoutVars>
      </dgm:prSet>
      <dgm:spPr/>
    </dgm:pt>
    <dgm:pt modelId="{7BB27C6A-ACF7-4524-B350-185CBFF4AC0E}" type="pres">
      <dgm:prSet presAssocID="{2FAE7C7A-DB4E-4868-99CB-6F6D82F517C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C0035B4-5537-4D19-9A16-A08486C05AA0}" type="pres">
      <dgm:prSet presAssocID="{2FAE7C7A-DB4E-4868-99CB-6F6D82F517C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2C50727-5202-450D-A090-0F9F586F7B50}" srcId="{E88B6D34-7250-47F3-BBC3-A49F3616E348}" destId="{2FAE7C7A-DB4E-4868-99CB-6F6D82F517C9}" srcOrd="0" destOrd="0" parTransId="{CC0077AB-128E-4842-A912-B62E7A037631}" sibTransId="{1766F054-4E3C-4648-A0D6-28817B1EC45D}"/>
    <dgm:cxn modelId="{E9FFEB30-ABEF-45DC-B2AF-66576F6920C4}" srcId="{2FAE7C7A-DB4E-4868-99CB-6F6D82F517C9}" destId="{84DC200F-4773-44B6-B160-A28FF9CD1997}" srcOrd="0" destOrd="0" parTransId="{3062F779-A67D-4CB4-BA1F-23440F7D8292}" sibTransId="{14806138-ECF4-42A3-81D2-1A309D31D899}"/>
    <dgm:cxn modelId="{74C01032-CFD6-48B6-B84F-A20080A0616F}" srcId="{2FAE7C7A-DB4E-4868-99CB-6F6D82F517C9}" destId="{8961FF45-D9E8-41F3-AE92-718D882B17AC}" srcOrd="1" destOrd="0" parTransId="{E72234B8-E9FB-4AF0-8A70-D92EFE9452EF}" sibTransId="{26A10A9B-3247-458D-BBB5-9D34EF573EEA}"/>
    <dgm:cxn modelId="{D01ECB3C-1863-452C-A7B5-C548056CE6FA}" srcId="{2FAE7C7A-DB4E-4868-99CB-6F6D82F517C9}" destId="{DDB719D9-757B-4167-9E66-3F472EA296BD}" srcOrd="2" destOrd="0" parTransId="{6AE0D6AA-4540-4DBA-8D1C-AAFAB8D0AAFA}" sibTransId="{0C5532EF-D717-4B2B-A7DC-00604C1644DC}"/>
    <dgm:cxn modelId="{9D232C61-7378-4160-B75E-E86705EC9BA1}" type="presOf" srcId="{2F53B188-9ABC-48D0-9EAF-005551989AA3}" destId="{CC0035B4-5537-4D19-9A16-A08486C05AA0}" srcOrd="0" destOrd="4" presId="urn:microsoft.com/office/officeart/2005/8/layout/vList2"/>
    <dgm:cxn modelId="{755CFB4C-6D38-489F-92E6-683592DB0B54}" srcId="{2FAE7C7A-DB4E-4868-99CB-6F6D82F517C9}" destId="{2F53B188-9ABC-48D0-9EAF-005551989AA3}" srcOrd="4" destOrd="0" parTransId="{B59C0F2E-2FF5-4C71-922C-2D54013280BA}" sibTransId="{1C3598E8-9609-4CD8-B241-B38F97E8EE55}"/>
    <dgm:cxn modelId="{B12BEA4F-CDA2-4534-BF7A-4339EB023D31}" srcId="{2FAE7C7A-DB4E-4868-99CB-6F6D82F517C9}" destId="{DCBC3E68-979B-48D4-8D57-ED85F5FB9E40}" srcOrd="5" destOrd="0" parTransId="{AB67C98C-A387-449F-84B0-3443904B9239}" sibTransId="{50E7E6DA-3576-438D-8D72-5C85FE53D76E}"/>
    <dgm:cxn modelId="{B455977B-5F41-4B0E-9BB8-CF4784F31D7A}" type="presOf" srcId="{E88B6D34-7250-47F3-BBC3-A49F3616E348}" destId="{1281AA84-318E-460C-BB04-88F4835B28A5}" srcOrd="0" destOrd="0" presId="urn:microsoft.com/office/officeart/2005/8/layout/vList2"/>
    <dgm:cxn modelId="{4D799390-9FE6-44E1-AA2F-220598D4384A}" type="presOf" srcId="{DCBC3E68-979B-48D4-8D57-ED85F5FB9E40}" destId="{CC0035B4-5537-4D19-9A16-A08486C05AA0}" srcOrd="0" destOrd="5" presId="urn:microsoft.com/office/officeart/2005/8/layout/vList2"/>
    <dgm:cxn modelId="{026E89A4-7E1B-49DE-BF8C-5ADC90CA7ED1}" type="presOf" srcId="{00034636-F64C-437D-97A3-DDE889EF7D90}" destId="{CC0035B4-5537-4D19-9A16-A08486C05AA0}" srcOrd="0" destOrd="3" presId="urn:microsoft.com/office/officeart/2005/8/layout/vList2"/>
    <dgm:cxn modelId="{1A1350B5-0AC6-4C77-8D03-181A341DCB50}" type="presOf" srcId="{8961FF45-D9E8-41F3-AE92-718D882B17AC}" destId="{CC0035B4-5537-4D19-9A16-A08486C05AA0}" srcOrd="0" destOrd="1" presId="urn:microsoft.com/office/officeart/2005/8/layout/vList2"/>
    <dgm:cxn modelId="{81E2A6D2-E4AE-4678-ACDB-189C978FAF77}" type="presOf" srcId="{84DC200F-4773-44B6-B160-A28FF9CD1997}" destId="{CC0035B4-5537-4D19-9A16-A08486C05AA0}" srcOrd="0" destOrd="0" presId="urn:microsoft.com/office/officeart/2005/8/layout/vList2"/>
    <dgm:cxn modelId="{6FC36CD7-D22C-41B9-A37E-2477F0B93D94}" srcId="{2FAE7C7A-DB4E-4868-99CB-6F6D82F517C9}" destId="{00034636-F64C-437D-97A3-DDE889EF7D90}" srcOrd="3" destOrd="0" parTransId="{67B32291-0D79-46A5-8064-DD771895F855}" sibTransId="{FAED0312-92B7-4DE8-A41B-390331DA56A5}"/>
    <dgm:cxn modelId="{391C0EE0-BBE0-4A4E-AAF1-C2A151FAD7B1}" type="presOf" srcId="{2FAE7C7A-DB4E-4868-99CB-6F6D82F517C9}" destId="{7BB27C6A-ACF7-4524-B350-185CBFF4AC0E}" srcOrd="0" destOrd="0" presId="urn:microsoft.com/office/officeart/2005/8/layout/vList2"/>
    <dgm:cxn modelId="{E63D8EFF-262F-4889-8A99-3BE34D48F098}" type="presOf" srcId="{DDB719D9-757B-4167-9E66-3F472EA296BD}" destId="{CC0035B4-5537-4D19-9A16-A08486C05AA0}" srcOrd="0" destOrd="2" presId="urn:microsoft.com/office/officeart/2005/8/layout/vList2"/>
    <dgm:cxn modelId="{6A8D6881-24ED-4154-87D8-D756ECC6589B}" type="presParOf" srcId="{1281AA84-318E-460C-BB04-88F4835B28A5}" destId="{7BB27C6A-ACF7-4524-B350-185CBFF4AC0E}" srcOrd="0" destOrd="0" presId="urn:microsoft.com/office/officeart/2005/8/layout/vList2"/>
    <dgm:cxn modelId="{609EEB39-3EEE-4C6D-A11C-E7ECDF9AC7EA}" type="presParOf" srcId="{1281AA84-318E-460C-BB04-88F4835B28A5}" destId="{CC0035B4-5537-4D19-9A16-A08486C05AA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8B6D34-7250-47F3-BBC3-A49F3616E3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9939CF-FE9D-4E4E-8ADF-B4DB889FEDC3}">
      <dgm:prSet custT="1"/>
      <dgm:spPr>
        <a:noFill/>
        <a:ln>
          <a:noFill/>
        </a:ln>
      </dgm:spPr>
      <dgm:t>
        <a:bodyPr/>
        <a:lstStyle/>
        <a:p>
          <a:r>
            <a:rPr lang="en-US" sz="2800" b="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124 Invited    </a:t>
          </a:r>
        </a:p>
      </dgm:t>
    </dgm:pt>
    <dgm:pt modelId="{ADBC5EC7-F4DE-46E2-90F5-B44FEEEFCBA6}" type="parTrans" cxnId="{8B2B3C5B-9F20-430A-81B6-12ADE47E7172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E89B5A17-35F5-49BD-B912-81EB03348217}" type="sibTrans" cxnId="{8B2B3C5B-9F20-430A-81B6-12ADE47E7172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AAF7BD04-7921-4320-BF1A-5E2F6D61B288}">
      <dgm:prSet custT="1"/>
      <dgm:spPr>
        <a:noFill/>
        <a:ln>
          <a:noFill/>
        </a:ln>
      </dgm:spPr>
      <dgm:t>
        <a:bodyPr/>
        <a:lstStyle/>
        <a:p>
          <a:r>
            <a:rPr lang="en-US" sz="2800" b="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77 Attended</a:t>
          </a:r>
        </a:p>
      </dgm:t>
    </dgm:pt>
    <dgm:pt modelId="{41A2F05C-50F9-4A69-B49A-65B0A6E5157A}" type="parTrans" cxnId="{6BC8458D-CC8C-4531-8D36-BFAEDA0AC07B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C9897B91-8CFE-4C15-8CA9-05D75FB11099}" type="sibTrans" cxnId="{6BC8458D-CC8C-4531-8D36-BFAEDA0AC07B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E0737F30-A08C-4E90-9241-5F26B4F6B85A}">
      <dgm:prSet custT="1"/>
      <dgm:spPr>
        <a:noFill/>
        <a:ln>
          <a:noFill/>
        </a:ln>
      </dgm:spPr>
      <dgm:t>
        <a:bodyPr/>
        <a:lstStyle/>
        <a:p>
          <a:r>
            <a:rPr lang="en-US" sz="2800" b="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62% of Invitees</a:t>
          </a:r>
        </a:p>
      </dgm:t>
    </dgm:pt>
    <dgm:pt modelId="{07AB2CCA-6171-483C-BCA4-C36F6E935987}" type="parTrans" cxnId="{D5C5CA25-573B-436E-9571-63FD2EF90339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6114FBED-5126-401F-BA70-8199FCD47EA3}" type="sibTrans" cxnId="{D5C5CA25-573B-436E-9571-63FD2EF90339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595AD0CC-63CF-48ED-B825-A1FF649B3145}">
      <dgm:prSet custT="1"/>
      <dgm:spPr>
        <a:noFill/>
      </dgm:spPr>
      <dgm:t>
        <a:bodyPr/>
        <a:lstStyle/>
        <a:p>
          <a:endParaRPr lang="en-US" sz="2800" b="1" dirty="0">
            <a:ln>
              <a:solidFill>
                <a:schemeClr val="tx2">
                  <a:lumMod val="90000"/>
                  <a:lumOff val="10000"/>
                </a:schemeClr>
              </a:solidFill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B99C9614-1FF9-4A55-B845-D213811CC9C5}" type="sibTrans" cxnId="{CAB3034C-C9C4-40D1-8643-D8E80C930C8C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18EB24C-2D15-4AE5-8244-BF705802E93E}" type="parTrans" cxnId="{CAB3034C-C9C4-40D1-8643-D8E80C930C8C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281AA84-318E-460C-BB04-88F4835B28A5}" type="pres">
      <dgm:prSet presAssocID="{E88B6D34-7250-47F3-BBC3-A49F3616E348}" presName="linear" presStyleCnt="0">
        <dgm:presLayoutVars>
          <dgm:animLvl val="lvl"/>
          <dgm:resizeHandles val="exact"/>
        </dgm:presLayoutVars>
      </dgm:prSet>
      <dgm:spPr/>
    </dgm:pt>
    <dgm:pt modelId="{3DD87C6B-620F-4CF3-BBD8-2868DBB4C09D}" type="pres">
      <dgm:prSet presAssocID="{595AD0CC-63CF-48ED-B825-A1FF649B3145}" presName="parentText" presStyleLbl="node1" presStyleIdx="0" presStyleCnt="4" custScaleX="14865" custScaleY="33690" custLinFactNeighborY="-7019">
        <dgm:presLayoutVars>
          <dgm:chMax val="0"/>
          <dgm:bulletEnabled val="1"/>
        </dgm:presLayoutVars>
      </dgm:prSet>
      <dgm:spPr/>
    </dgm:pt>
    <dgm:pt modelId="{B02BF461-333B-47A4-85FF-9426A6FEF10F}" type="pres">
      <dgm:prSet presAssocID="{B99C9614-1FF9-4A55-B845-D213811CC9C5}" presName="spacer" presStyleCnt="0"/>
      <dgm:spPr/>
    </dgm:pt>
    <dgm:pt modelId="{672BB3EF-977F-49C8-B671-E509CBCB4500}" type="pres">
      <dgm:prSet presAssocID="{E39939CF-FE9D-4E4E-8ADF-B4DB889FEDC3}" presName="parentText" presStyleLbl="node1" presStyleIdx="1" presStyleCnt="4" custLinFactY="-32262" custLinFactNeighborY="-100000">
        <dgm:presLayoutVars>
          <dgm:chMax val="0"/>
          <dgm:bulletEnabled val="1"/>
        </dgm:presLayoutVars>
      </dgm:prSet>
      <dgm:spPr/>
    </dgm:pt>
    <dgm:pt modelId="{C15203D8-2F46-45DB-AAF5-98F89C6FB79D}" type="pres">
      <dgm:prSet presAssocID="{E89B5A17-35F5-49BD-B912-81EB03348217}" presName="spacer" presStyleCnt="0"/>
      <dgm:spPr/>
    </dgm:pt>
    <dgm:pt modelId="{2E38F973-9351-48F0-A51D-BE57D37ADB13}" type="pres">
      <dgm:prSet presAssocID="{AAF7BD04-7921-4320-BF1A-5E2F6D61B288}" presName="parentText" presStyleLbl="node1" presStyleIdx="2" presStyleCnt="4" custLinFactY="-2449" custLinFactNeighborY="-100000">
        <dgm:presLayoutVars>
          <dgm:chMax val="0"/>
          <dgm:bulletEnabled val="1"/>
        </dgm:presLayoutVars>
      </dgm:prSet>
      <dgm:spPr/>
    </dgm:pt>
    <dgm:pt modelId="{B2856DC4-FABC-481A-8F8E-82BCC8A9569A}" type="pres">
      <dgm:prSet presAssocID="{C9897B91-8CFE-4C15-8CA9-05D75FB11099}" presName="spacer" presStyleCnt="0"/>
      <dgm:spPr/>
    </dgm:pt>
    <dgm:pt modelId="{0DC97357-A8A6-45EB-BB46-6BBE8128EAF7}" type="pres">
      <dgm:prSet presAssocID="{E0737F30-A08C-4E90-9241-5F26B4F6B85A}" presName="parentText" presStyleLbl="node1" presStyleIdx="3" presStyleCnt="4" custLinFactNeighborX="892" custLinFactNeighborY="46004">
        <dgm:presLayoutVars>
          <dgm:chMax val="0"/>
          <dgm:bulletEnabled val="1"/>
        </dgm:presLayoutVars>
      </dgm:prSet>
      <dgm:spPr/>
    </dgm:pt>
  </dgm:ptLst>
  <dgm:cxnLst>
    <dgm:cxn modelId="{D5C5CA25-573B-436E-9571-63FD2EF90339}" srcId="{E88B6D34-7250-47F3-BBC3-A49F3616E348}" destId="{E0737F30-A08C-4E90-9241-5F26B4F6B85A}" srcOrd="3" destOrd="0" parTransId="{07AB2CCA-6171-483C-BCA4-C36F6E935987}" sibTransId="{6114FBED-5126-401F-BA70-8199FCD47EA3}"/>
    <dgm:cxn modelId="{8B2B3C5B-9F20-430A-81B6-12ADE47E7172}" srcId="{E88B6D34-7250-47F3-BBC3-A49F3616E348}" destId="{E39939CF-FE9D-4E4E-8ADF-B4DB889FEDC3}" srcOrd="1" destOrd="0" parTransId="{ADBC5EC7-F4DE-46E2-90F5-B44FEEEFCBA6}" sibTransId="{E89B5A17-35F5-49BD-B912-81EB03348217}"/>
    <dgm:cxn modelId="{701B6944-E8FC-46F4-8A41-90E9FCBAE581}" type="presOf" srcId="{E39939CF-FE9D-4E4E-8ADF-B4DB889FEDC3}" destId="{672BB3EF-977F-49C8-B671-E509CBCB4500}" srcOrd="0" destOrd="0" presId="urn:microsoft.com/office/officeart/2005/8/layout/vList2"/>
    <dgm:cxn modelId="{ECF8DD46-9589-4765-B495-33CEAB5BE130}" type="presOf" srcId="{AAF7BD04-7921-4320-BF1A-5E2F6D61B288}" destId="{2E38F973-9351-48F0-A51D-BE57D37ADB13}" srcOrd="0" destOrd="0" presId="urn:microsoft.com/office/officeart/2005/8/layout/vList2"/>
    <dgm:cxn modelId="{CAB3034C-C9C4-40D1-8643-D8E80C930C8C}" srcId="{E88B6D34-7250-47F3-BBC3-A49F3616E348}" destId="{595AD0CC-63CF-48ED-B825-A1FF649B3145}" srcOrd="0" destOrd="0" parTransId="{918EB24C-2D15-4AE5-8244-BF705802E93E}" sibTransId="{B99C9614-1FF9-4A55-B845-D213811CC9C5}"/>
    <dgm:cxn modelId="{6BC8458D-CC8C-4531-8D36-BFAEDA0AC07B}" srcId="{E88B6D34-7250-47F3-BBC3-A49F3616E348}" destId="{AAF7BD04-7921-4320-BF1A-5E2F6D61B288}" srcOrd="2" destOrd="0" parTransId="{41A2F05C-50F9-4A69-B49A-65B0A6E5157A}" sibTransId="{C9897B91-8CFE-4C15-8CA9-05D75FB11099}"/>
    <dgm:cxn modelId="{51ECDDB5-F63D-4CA0-90A0-0EC74BC62FD2}" type="presOf" srcId="{595AD0CC-63CF-48ED-B825-A1FF649B3145}" destId="{3DD87C6B-620F-4CF3-BBD8-2868DBB4C09D}" srcOrd="0" destOrd="0" presId="urn:microsoft.com/office/officeart/2005/8/layout/vList2"/>
    <dgm:cxn modelId="{5920FABD-E9F9-4919-BEEC-062F27E9FBB9}" type="presOf" srcId="{E0737F30-A08C-4E90-9241-5F26B4F6B85A}" destId="{0DC97357-A8A6-45EB-BB46-6BBE8128EAF7}" srcOrd="0" destOrd="0" presId="urn:microsoft.com/office/officeart/2005/8/layout/vList2"/>
    <dgm:cxn modelId="{08E2C8F0-42B2-40EA-A503-FA2CE98A48D2}" type="presOf" srcId="{E88B6D34-7250-47F3-BBC3-A49F3616E348}" destId="{1281AA84-318E-460C-BB04-88F4835B28A5}" srcOrd="0" destOrd="0" presId="urn:microsoft.com/office/officeart/2005/8/layout/vList2"/>
    <dgm:cxn modelId="{0D633A95-0DF7-4942-B1B6-5BE66FF9D777}" type="presParOf" srcId="{1281AA84-318E-460C-BB04-88F4835B28A5}" destId="{3DD87C6B-620F-4CF3-BBD8-2868DBB4C09D}" srcOrd="0" destOrd="0" presId="urn:microsoft.com/office/officeart/2005/8/layout/vList2"/>
    <dgm:cxn modelId="{C7D81AE5-3EA9-4D60-9D45-11AD60970067}" type="presParOf" srcId="{1281AA84-318E-460C-BB04-88F4835B28A5}" destId="{B02BF461-333B-47A4-85FF-9426A6FEF10F}" srcOrd="1" destOrd="0" presId="urn:microsoft.com/office/officeart/2005/8/layout/vList2"/>
    <dgm:cxn modelId="{2C6FD9DF-B0B2-4E07-A62A-8CC912E6856C}" type="presParOf" srcId="{1281AA84-318E-460C-BB04-88F4835B28A5}" destId="{672BB3EF-977F-49C8-B671-E509CBCB4500}" srcOrd="2" destOrd="0" presId="urn:microsoft.com/office/officeart/2005/8/layout/vList2"/>
    <dgm:cxn modelId="{026ED399-4CD6-4276-A991-0CB67AAFC939}" type="presParOf" srcId="{1281AA84-318E-460C-BB04-88F4835B28A5}" destId="{C15203D8-2F46-45DB-AAF5-98F89C6FB79D}" srcOrd="3" destOrd="0" presId="urn:microsoft.com/office/officeart/2005/8/layout/vList2"/>
    <dgm:cxn modelId="{D5F09AA1-9097-4E0F-8A52-B711F6730454}" type="presParOf" srcId="{1281AA84-318E-460C-BB04-88F4835B28A5}" destId="{2E38F973-9351-48F0-A51D-BE57D37ADB13}" srcOrd="4" destOrd="0" presId="urn:microsoft.com/office/officeart/2005/8/layout/vList2"/>
    <dgm:cxn modelId="{FBAE2E07-D64D-4EEB-A8F4-64A4D07628B5}" type="presParOf" srcId="{1281AA84-318E-460C-BB04-88F4835B28A5}" destId="{B2856DC4-FABC-481A-8F8E-82BCC8A9569A}" srcOrd="5" destOrd="0" presId="urn:microsoft.com/office/officeart/2005/8/layout/vList2"/>
    <dgm:cxn modelId="{5BF350F4-336F-4AF2-AEE6-1138110F4A89}" type="presParOf" srcId="{1281AA84-318E-460C-BB04-88F4835B28A5}" destId="{0DC97357-A8A6-45EB-BB46-6BBE8128EA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856A82-22B8-4146-9F0E-F012341AC8D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362B84-9C98-4095-8CC7-612C3DF34644}">
      <dgm:prSet/>
      <dgm:spPr/>
      <dgm:t>
        <a:bodyPr/>
        <a:lstStyle/>
        <a:p>
          <a:r>
            <a:rPr lang="en-US" i="0"/>
            <a:t>A Discussion on Funding Challenges at the Federal Level</a:t>
          </a:r>
          <a:endParaRPr lang="en-US"/>
        </a:p>
      </dgm:t>
    </dgm:pt>
    <dgm:pt modelId="{2918EBB0-816C-4A40-B6C6-D7E3A01BAE55}" type="parTrans" cxnId="{9CCA716F-50B9-40BC-98E0-1C6051544B14}">
      <dgm:prSet/>
      <dgm:spPr/>
      <dgm:t>
        <a:bodyPr/>
        <a:lstStyle/>
        <a:p>
          <a:endParaRPr lang="en-US"/>
        </a:p>
      </dgm:t>
    </dgm:pt>
    <dgm:pt modelId="{A60278CF-53E4-4D3F-B6F6-558024F1E703}" type="sibTrans" cxnId="{9CCA716F-50B9-40BC-98E0-1C6051544B14}">
      <dgm:prSet/>
      <dgm:spPr/>
      <dgm:t>
        <a:bodyPr/>
        <a:lstStyle/>
        <a:p>
          <a:endParaRPr lang="en-US"/>
        </a:p>
      </dgm:t>
    </dgm:pt>
    <dgm:pt modelId="{6984C02D-71A4-4AAE-A5EA-04C26C06F279}">
      <dgm:prSet/>
      <dgm:spPr/>
      <dgm:t>
        <a:bodyPr/>
        <a:lstStyle/>
        <a:p>
          <a:r>
            <a:rPr lang="en-US" i="0"/>
            <a:t>Concentrated work efforts within the 3 Sub Committees</a:t>
          </a:r>
          <a:endParaRPr lang="en-US"/>
        </a:p>
      </dgm:t>
    </dgm:pt>
    <dgm:pt modelId="{F9D3F28D-7F10-4349-BE4B-C7C1D7A40BF9}" type="parTrans" cxnId="{C90A23F0-7486-4C1A-A0F9-CA75ED739EE1}">
      <dgm:prSet/>
      <dgm:spPr/>
      <dgm:t>
        <a:bodyPr/>
        <a:lstStyle/>
        <a:p>
          <a:endParaRPr lang="en-US"/>
        </a:p>
      </dgm:t>
    </dgm:pt>
    <dgm:pt modelId="{5F5859DE-0B2F-4AFA-A111-DC958FD142A8}" type="sibTrans" cxnId="{C90A23F0-7486-4C1A-A0F9-CA75ED739EE1}">
      <dgm:prSet/>
      <dgm:spPr/>
      <dgm:t>
        <a:bodyPr/>
        <a:lstStyle/>
        <a:p>
          <a:endParaRPr lang="en-US"/>
        </a:p>
      </dgm:t>
    </dgm:pt>
    <dgm:pt modelId="{D289C0CC-7683-410F-80B9-6DA5F848C78A}">
      <dgm:prSet/>
      <dgm:spPr/>
      <dgm:t>
        <a:bodyPr/>
        <a:lstStyle/>
        <a:p>
          <a:r>
            <a:rPr lang="en-US" i="1"/>
            <a:t>Where the bulk of the work will be done</a:t>
          </a:r>
          <a:endParaRPr lang="en-US"/>
        </a:p>
      </dgm:t>
    </dgm:pt>
    <dgm:pt modelId="{4C08313D-8CC6-4F5B-8A12-EC97F156C742}" type="parTrans" cxnId="{2FC01852-7D33-48C4-883B-5821B910B5F2}">
      <dgm:prSet/>
      <dgm:spPr/>
      <dgm:t>
        <a:bodyPr/>
        <a:lstStyle/>
        <a:p>
          <a:endParaRPr lang="en-US"/>
        </a:p>
      </dgm:t>
    </dgm:pt>
    <dgm:pt modelId="{4A2D23D7-B7F3-4678-BB6B-C9CBB0185797}" type="sibTrans" cxnId="{2FC01852-7D33-48C4-883B-5821B910B5F2}">
      <dgm:prSet/>
      <dgm:spPr/>
      <dgm:t>
        <a:bodyPr/>
        <a:lstStyle/>
        <a:p>
          <a:endParaRPr lang="en-US"/>
        </a:p>
      </dgm:t>
    </dgm:pt>
    <dgm:pt modelId="{95F1E3E2-641A-4B7E-ACFE-D62B5C6FE853}">
      <dgm:prSet/>
      <dgm:spPr/>
      <dgm:t>
        <a:bodyPr/>
        <a:lstStyle/>
        <a:p>
          <a:r>
            <a:rPr lang="en-US"/>
            <a:t>Awareness and Advocacy </a:t>
          </a:r>
        </a:p>
      </dgm:t>
    </dgm:pt>
    <dgm:pt modelId="{C9CCDFCC-7681-46E4-A138-8C7C81D57262}" type="parTrans" cxnId="{5B0ECD87-C2D7-4B5F-B65C-2C81D8B8FB66}">
      <dgm:prSet/>
      <dgm:spPr/>
      <dgm:t>
        <a:bodyPr/>
        <a:lstStyle/>
        <a:p>
          <a:endParaRPr lang="en-US"/>
        </a:p>
      </dgm:t>
    </dgm:pt>
    <dgm:pt modelId="{A8DAEF00-33B8-4586-934C-BF737CF45BF2}" type="sibTrans" cxnId="{5B0ECD87-C2D7-4B5F-B65C-2C81D8B8FB66}">
      <dgm:prSet/>
      <dgm:spPr/>
      <dgm:t>
        <a:bodyPr/>
        <a:lstStyle/>
        <a:p>
          <a:endParaRPr lang="en-US"/>
        </a:p>
      </dgm:t>
    </dgm:pt>
    <dgm:pt modelId="{58B7DC29-44E7-4290-80FB-518B719CF261}">
      <dgm:prSet/>
      <dgm:spPr/>
      <dgm:t>
        <a:bodyPr/>
        <a:lstStyle/>
        <a:p>
          <a:r>
            <a:rPr lang="en-US"/>
            <a:t>Ensures that Malnutrition and Hunger among older adults is not overlooked by the media, government agencies or funders of programs and services</a:t>
          </a:r>
        </a:p>
      </dgm:t>
    </dgm:pt>
    <dgm:pt modelId="{C8AD57F5-E2CA-448B-A2EC-E78D387A4727}" type="parTrans" cxnId="{8519D5CC-19C9-42E2-83C0-F4AD290A8C1E}">
      <dgm:prSet/>
      <dgm:spPr/>
      <dgm:t>
        <a:bodyPr/>
        <a:lstStyle/>
        <a:p>
          <a:endParaRPr lang="en-US"/>
        </a:p>
      </dgm:t>
    </dgm:pt>
    <dgm:pt modelId="{21692900-F413-49F7-8A61-33BFFC340B39}" type="sibTrans" cxnId="{8519D5CC-19C9-42E2-83C0-F4AD290A8C1E}">
      <dgm:prSet/>
      <dgm:spPr/>
      <dgm:t>
        <a:bodyPr/>
        <a:lstStyle/>
        <a:p>
          <a:endParaRPr lang="en-US"/>
        </a:p>
      </dgm:t>
    </dgm:pt>
    <dgm:pt modelId="{C6D4791E-EB18-42F7-B0B4-28AA5CE680E1}">
      <dgm:prSet/>
      <dgm:spPr/>
      <dgm:t>
        <a:bodyPr/>
        <a:lstStyle/>
        <a:p>
          <a:r>
            <a:rPr lang="en-US"/>
            <a:t>Advocate on behalf of older adults suffering from malnutrition or hunger</a:t>
          </a:r>
        </a:p>
      </dgm:t>
    </dgm:pt>
    <dgm:pt modelId="{85B1A1B8-FA63-4A66-9B51-87589BD7F507}" type="parTrans" cxnId="{FC195387-96E8-4E68-85AF-87786B9D722B}">
      <dgm:prSet/>
      <dgm:spPr/>
      <dgm:t>
        <a:bodyPr/>
        <a:lstStyle/>
        <a:p>
          <a:endParaRPr lang="en-US"/>
        </a:p>
      </dgm:t>
    </dgm:pt>
    <dgm:pt modelId="{48F11E71-E2B7-4BE1-B56B-1DDC4DED4B72}" type="sibTrans" cxnId="{FC195387-96E8-4E68-85AF-87786B9D722B}">
      <dgm:prSet/>
      <dgm:spPr/>
      <dgm:t>
        <a:bodyPr/>
        <a:lstStyle/>
        <a:p>
          <a:endParaRPr lang="en-US"/>
        </a:p>
      </dgm:t>
    </dgm:pt>
    <dgm:pt modelId="{85B03691-EE92-4ED2-94FB-56064CC8ADBD}" type="pres">
      <dgm:prSet presAssocID="{26856A82-22B8-4146-9F0E-F012341AC8D2}" presName="linear" presStyleCnt="0">
        <dgm:presLayoutVars>
          <dgm:animLvl val="lvl"/>
          <dgm:resizeHandles val="exact"/>
        </dgm:presLayoutVars>
      </dgm:prSet>
      <dgm:spPr/>
    </dgm:pt>
    <dgm:pt modelId="{A4190B64-00F8-414A-8048-9A7E521975CA}" type="pres">
      <dgm:prSet presAssocID="{95362B84-9C98-4095-8CC7-612C3DF346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62DBA7-107D-487D-8440-EBF2CF80A5FA}" type="pres">
      <dgm:prSet presAssocID="{A60278CF-53E4-4D3F-B6F6-558024F1E703}" presName="spacer" presStyleCnt="0"/>
      <dgm:spPr/>
    </dgm:pt>
    <dgm:pt modelId="{449260E7-2B3D-448A-9D57-9F04CDBDE9FB}" type="pres">
      <dgm:prSet presAssocID="{6984C02D-71A4-4AAE-A5EA-04C26C06F27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3837220-79BE-4777-96B9-A41D0932E27D}" type="pres">
      <dgm:prSet presAssocID="{6984C02D-71A4-4AAE-A5EA-04C26C06F27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F23EF1F-0236-478E-BCD5-C702D33531DE}" type="presOf" srcId="{D289C0CC-7683-410F-80B9-6DA5F848C78A}" destId="{43837220-79BE-4777-96B9-A41D0932E27D}" srcOrd="0" destOrd="0" presId="urn:microsoft.com/office/officeart/2005/8/layout/vList2"/>
    <dgm:cxn modelId="{CEBCB54D-C750-4B9A-8221-EDA7BD139821}" type="presOf" srcId="{C6D4791E-EB18-42F7-B0B4-28AA5CE680E1}" destId="{43837220-79BE-4777-96B9-A41D0932E27D}" srcOrd="0" destOrd="3" presId="urn:microsoft.com/office/officeart/2005/8/layout/vList2"/>
    <dgm:cxn modelId="{9CCA716F-50B9-40BC-98E0-1C6051544B14}" srcId="{26856A82-22B8-4146-9F0E-F012341AC8D2}" destId="{95362B84-9C98-4095-8CC7-612C3DF34644}" srcOrd="0" destOrd="0" parTransId="{2918EBB0-816C-4A40-B6C6-D7E3A01BAE55}" sibTransId="{A60278CF-53E4-4D3F-B6F6-558024F1E703}"/>
    <dgm:cxn modelId="{2FC01852-7D33-48C4-883B-5821B910B5F2}" srcId="{6984C02D-71A4-4AAE-A5EA-04C26C06F279}" destId="{D289C0CC-7683-410F-80B9-6DA5F848C78A}" srcOrd="0" destOrd="0" parTransId="{4C08313D-8CC6-4F5B-8A12-EC97F156C742}" sibTransId="{4A2D23D7-B7F3-4678-BB6B-C9CBB0185797}"/>
    <dgm:cxn modelId="{E4C92074-2800-4B9C-81B7-A95B99B1AD55}" type="presOf" srcId="{58B7DC29-44E7-4290-80FB-518B719CF261}" destId="{43837220-79BE-4777-96B9-A41D0932E27D}" srcOrd="0" destOrd="2" presId="urn:microsoft.com/office/officeart/2005/8/layout/vList2"/>
    <dgm:cxn modelId="{FC195387-96E8-4E68-85AF-87786B9D722B}" srcId="{D289C0CC-7683-410F-80B9-6DA5F848C78A}" destId="{C6D4791E-EB18-42F7-B0B4-28AA5CE680E1}" srcOrd="2" destOrd="0" parTransId="{85B1A1B8-FA63-4A66-9B51-87589BD7F507}" sibTransId="{48F11E71-E2B7-4BE1-B56B-1DDC4DED4B72}"/>
    <dgm:cxn modelId="{5B0ECD87-C2D7-4B5F-B65C-2C81D8B8FB66}" srcId="{D289C0CC-7683-410F-80B9-6DA5F848C78A}" destId="{95F1E3E2-641A-4B7E-ACFE-D62B5C6FE853}" srcOrd="0" destOrd="0" parTransId="{C9CCDFCC-7681-46E4-A138-8C7C81D57262}" sibTransId="{A8DAEF00-33B8-4586-934C-BF737CF45BF2}"/>
    <dgm:cxn modelId="{A1C37B8F-B83E-4E61-AB0E-EDEAF198C3B2}" type="presOf" srcId="{95362B84-9C98-4095-8CC7-612C3DF34644}" destId="{A4190B64-00F8-414A-8048-9A7E521975CA}" srcOrd="0" destOrd="0" presId="urn:microsoft.com/office/officeart/2005/8/layout/vList2"/>
    <dgm:cxn modelId="{1633069F-8788-4E55-A81F-B1B296AD103C}" type="presOf" srcId="{6984C02D-71A4-4AAE-A5EA-04C26C06F279}" destId="{449260E7-2B3D-448A-9D57-9F04CDBDE9FB}" srcOrd="0" destOrd="0" presId="urn:microsoft.com/office/officeart/2005/8/layout/vList2"/>
    <dgm:cxn modelId="{13C9269F-149C-4C31-B04A-6129824F7B24}" type="presOf" srcId="{26856A82-22B8-4146-9F0E-F012341AC8D2}" destId="{85B03691-EE92-4ED2-94FB-56064CC8ADBD}" srcOrd="0" destOrd="0" presId="urn:microsoft.com/office/officeart/2005/8/layout/vList2"/>
    <dgm:cxn modelId="{8519D5CC-19C9-42E2-83C0-F4AD290A8C1E}" srcId="{D289C0CC-7683-410F-80B9-6DA5F848C78A}" destId="{58B7DC29-44E7-4290-80FB-518B719CF261}" srcOrd="1" destOrd="0" parTransId="{C8AD57F5-E2CA-448B-A2EC-E78D387A4727}" sibTransId="{21692900-F413-49F7-8A61-33BFFC340B39}"/>
    <dgm:cxn modelId="{706489D0-D71B-4B3D-941D-CA36FE93AD69}" type="presOf" srcId="{95F1E3E2-641A-4B7E-ACFE-D62B5C6FE853}" destId="{43837220-79BE-4777-96B9-A41D0932E27D}" srcOrd="0" destOrd="1" presId="urn:microsoft.com/office/officeart/2005/8/layout/vList2"/>
    <dgm:cxn modelId="{C90A23F0-7486-4C1A-A0F9-CA75ED739EE1}" srcId="{26856A82-22B8-4146-9F0E-F012341AC8D2}" destId="{6984C02D-71A4-4AAE-A5EA-04C26C06F279}" srcOrd="1" destOrd="0" parTransId="{F9D3F28D-7F10-4349-BE4B-C7C1D7A40BF9}" sibTransId="{5F5859DE-0B2F-4AFA-A111-DC958FD142A8}"/>
    <dgm:cxn modelId="{CE4092B0-B3DC-4AF9-AAA0-89258FC6654D}" type="presParOf" srcId="{85B03691-EE92-4ED2-94FB-56064CC8ADBD}" destId="{A4190B64-00F8-414A-8048-9A7E521975CA}" srcOrd="0" destOrd="0" presId="urn:microsoft.com/office/officeart/2005/8/layout/vList2"/>
    <dgm:cxn modelId="{8E85B3A4-5070-4AD8-B724-0C56430585C5}" type="presParOf" srcId="{85B03691-EE92-4ED2-94FB-56064CC8ADBD}" destId="{7F62DBA7-107D-487D-8440-EBF2CF80A5FA}" srcOrd="1" destOrd="0" presId="urn:microsoft.com/office/officeart/2005/8/layout/vList2"/>
    <dgm:cxn modelId="{4C099A2C-AE52-4EDF-AE11-7E64D1FD0F9D}" type="presParOf" srcId="{85B03691-EE92-4ED2-94FB-56064CC8ADBD}" destId="{449260E7-2B3D-448A-9D57-9F04CDBDE9FB}" srcOrd="2" destOrd="0" presId="urn:microsoft.com/office/officeart/2005/8/layout/vList2"/>
    <dgm:cxn modelId="{9F259C71-9267-4B77-BBBB-BBA9D39BAB91}" type="presParOf" srcId="{85B03691-EE92-4ED2-94FB-56064CC8ADBD}" destId="{43837220-79BE-4777-96B9-A41D0932E27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0A750-97F2-43BF-B1B5-89D30428A9A0}" type="doc">
      <dgm:prSet loTypeId="urn:microsoft.com/office/officeart/2005/8/layout/process4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5F8F4818-B2A3-4588-809B-93128123EA18}">
      <dgm:prSet/>
      <dgm:spPr/>
      <dgm:t>
        <a:bodyPr/>
        <a:lstStyle/>
        <a:p>
          <a:r>
            <a:rPr lang="en-US" b="1" dirty="0"/>
            <a:t>ESTABLISHES A MALNUTRITION COMMISSION TO STUDY THE IMPACT OF MALNUTRITION STATEWIDE AS IT RELATES TO HEALTH CARE, EDUCATION AND PREVENTION</a:t>
          </a:r>
          <a:endParaRPr lang="en-US" dirty="0"/>
        </a:p>
      </dgm:t>
    </dgm:pt>
    <dgm:pt modelId="{84805D18-A962-4171-AC1B-8622ADAFDACA}" type="parTrans" cxnId="{DA0EB87B-6173-420D-9B57-DA0FFB34EC81}">
      <dgm:prSet/>
      <dgm:spPr/>
      <dgm:t>
        <a:bodyPr/>
        <a:lstStyle/>
        <a:p>
          <a:endParaRPr lang="en-US"/>
        </a:p>
      </dgm:t>
    </dgm:pt>
    <dgm:pt modelId="{949098EC-37E7-4FF2-8CDD-6F94E081410B}" type="sibTrans" cxnId="{DA0EB87B-6173-420D-9B57-DA0FFB34EC81}">
      <dgm:prSet/>
      <dgm:spPr/>
      <dgm:t>
        <a:bodyPr/>
        <a:lstStyle/>
        <a:p>
          <a:endParaRPr lang="en-US"/>
        </a:p>
      </dgm:t>
    </dgm:pt>
    <dgm:pt modelId="{2FCDF141-B1D7-4A01-ABAF-507E7D563D7F}">
      <dgm:prSet/>
      <dgm:spPr/>
      <dgm:t>
        <a:bodyPr/>
        <a:lstStyle/>
        <a:p>
          <a:r>
            <a:rPr lang="en-US"/>
            <a:t>Sponsors:</a:t>
          </a:r>
        </a:p>
      </dgm:t>
    </dgm:pt>
    <dgm:pt modelId="{C7E0D447-4A29-4613-B37A-17C9CAC839C9}" type="parTrans" cxnId="{125A6439-5195-4ED8-9457-B1E141CB8E43}">
      <dgm:prSet/>
      <dgm:spPr/>
      <dgm:t>
        <a:bodyPr/>
        <a:lstStyle/>
        <a:p>
          <a:endParaRPr lang="en-US"/>
        </a:p>
      </dgm:t>
    </dgm:pt>
    <dgm:pt modelId="{F27E9511-70E7-48CF-BCF9-6253BA207E77}" type="sibTrans" cxnId="{125A6439-5195-4ED8-9457-B1E141CB8E43}">
      <dgm:prSet/>
      <dgm:spPr/>
      <dgm:t>
        <a:bodyPr/>
        <a:lstStyle/>
        <a:p>
          <a:endParaRPr lang="en-US"/>
        </a:p>
      </dgm:t>
    </dgm:pt>
    <dgm:pt modelId="{5E71B474-776C-43B8-B5D4-6ED21E31B7FE}">
      <dgm:prSet/>
      <dgm:spPr/>
      <dgm:t>
        <a:bodyPr/>
        <a:lstStyle/>
        <a:p>
          <a:r>
            <a:rPr lang="en-US"/>
            <a:t>Representative Karen Bash</a:t>
          </a:r>
        </a:p>
      </dgm:t>
    </dgm:pt>
    <dgm:pt modelId="{BD047967-A39B-4C9F-88ED-13DA9D3AFBE4}" type="parTrans" cxnId="{F0A424CF-7FDF-46AB-BF55-A450A7F53CC2}">
      <dgm:prSet/>
      <dgm:spPr/>
      <dgm:t>
        <a:bodyPr/>
        <a:lstStyle/>
        <a:p>
          <a:endParaRPr lang="en-US"/>
        </a:p>
      </dgm:t>
    </dgm:pt>
    <dgm:pt modelId="{742790AD-CB42-483D-9FFA-955F3C817F9A}" type="sibTrans" cxnId="{F0A424CF-7FDF-46AB-BF55-A450A7F53CC2}">
      <dgm:prSet/>
      <dgm:spPr/>
      <dgm:t>
        <a:bodyPr/>
        <a:lstStyle/>
        <a:p>
          <a:endParaRPr lang="en-US"/>
        </a:p>
      </dgm:t>
    </dgm:pt>
    <dgm:pt modelId="{761C652A-E2AD-4E9D-80B5-402960B6AC73}">
      <dgm:prSet/>
      <dgm:spPr/>
      <dgm:t>
        <a:bodyPr/>
        <a:lstStyle/>
        <a:p>
          <a:r>
            <a:rPr lang="en-US"/>
            <a:t>Representative William “Bill” Pratt</a:t>
          </a:r>
        </a:p>
      </dgm:t>
    </dgm:pt>
    <dgm:pt modelId="{7171598E-C2AB-4C30-8255-27D532800983}" type="parTrans" cxnId="{061452FC-14B3-4775-B81F-B5D63AFEB903}">
      <dgm:prSet/>
      <dgm:spPr/>
      <dgm:t>
        <a:bodyPr/>
        <a:lstStyle/>
        <a:p>
          <a:endParaRPr lang="en-US"/>
        </a:p>
      </dgm:t>
    </dgm:pt>
    <dgm:pt modelId="{0501EBD5-CD18-41CD-9980-48FC6AB35563}" type="sibTrans" cxnId="{061452FC-14B3-4775-B81F-B5D63AFEB903}">
      <dgm:prSet/>
      <dgm:spPr/>
      <dgm:t>
        <a:bodyPr/>
        <a:lstStyle/>
        <a:p>
          <a:endParaRPr lang="en-US"/>
        </a:p>
      </dgm:t>
    </dgm:pt>
    <dgm:pt modelId="{26AD7409-BBC4-4B8E-9E55-653758B50C9A}">
      <dgm:prSet/>
      <dgm:spPr/>
      <dgm:t>
        <a:bodyPr/>
        <a:lstStyle/>
        <a:p>
          <a:r>
            <a:rPr lang="en-US" dirty="0"/>
            <a:t>Representative Deborah Armstrong</a:t>
          </a:r>
        </a:p>
      </dgm:t>
    </dgm:pt>
    <dgm:pt modelId="{75543223-6DDE-4ED9-9669-518DBA7616BF}" type="parTrans" cxnId="{C7CCCD9F-6929-4E1D-9F2E-2046F8A7ECFF}">
      <dgm:prSet/>
      <dgm:spPr/>
      <dgm:t>
        <a:bodyPr/>
        <a:lstStyle/>
        <a:p>
          <a:endParaRPr lang="en-US"/>
        </a:p>
      </dgm:t>
    </dgm:pt>
    <dgm:pt modelId="{3241424B-2B73-489D-8708-1070A5235616}" type="sibTrans" cxnId="{C7CCCD9F-6929-4E1D-9F2E-2046F8A7ECFF}">
      <dgm:prSet/>
      <dgm:spPr/>
      <dgm:t>
        <a:bodyPr/>
        <a:lstStyle/>
        <a:p>
          <a:endParaRPr lang="en-US"/>
        </a:p>
      </dgm:t>
    </dgm:pt>
    <dgm:pt modelId="{6F31E7D6-DF86-4F98-82B4-6AC66B754527}">
      <dgm:prSet/>
      <dgm:spPr/>
      <dgm:t>
        <a:bodyPr/>
        <a:lstStyle/>
        <a:p>
          <a:r>
            <a:rPr lang="en-US" dirty="0"/>
            <a:t>Representative Joanne </a:t>
          </a:r>
          <a:r>
            <a:rPr lang="en-US" dirty="0" err="1"/>
            <a:t>Ferrary</a:t>
          </a:r>
          <a:endParaRPr lang="en-US" dirty="0"/>
        </a:p>
      </dgm:t>
    </dgm:pt>
    <dgm:pt modelId="{2F83A27C-102F-43B0-A26A-DF8EEB628529}" type="parTrans" cxnId="{FCA52BA6-1E21-422B-98A1-C7ADCADA3826}">
      <dgm:prSet/>
      <dgm:spPr/>
      <dgm:t>
        <a:bodyPr/>
        <a:lstStyle/>
        <a:p>
          <a:endParaRPr lang="en-US"/>
        </a:p>
      </dgm:t>
    </dgm:pt>
    <dgm:pt modelId="{723BE0AC-268F-4B4A-903C-F5BBF11E5878}" type="sibTrans" cxnId="{FCA52BA6-1E21-422B-98A1-C7ADCADA3826}">
      <dgm:prSet/>
      <dgm:spPr/>
      <dgm:t>
        <a:bodyPr/>
        <a:lstStyle/>
        <a:p>
          <a:endParaRPr lang="en-US"/>
        </a:p>
      </dgm:t>
    </dgm:pt>
    <dgm:pt modelId="{6916E9CD-0D01-43FB-ACF3-E32D4253DBFC}">
      <dgm:prSet/>
      <dgm:spPr/>
      <dgm:t>
        <a:bodyPr/>
        <a:lstStyle/>
        <a:p>
          <a:r>
            <a:rPr lang="en-US"/>
            <a:t>Representative Christine Trujillo</a:t>
          </a:r>
        </a:p>
      </dgm:t>
    </dgm:pt>
    <dgm:pt modelId="{D8212F04-92AB-415B-8619-DBFF8374B3B9}" type="parTrans" cxnId="{C4A26001-CD52-4AC6-BFE9-DE11C878B162}">
      <dgm:prSet/>
      <dgm:spPr/>
      <dgm:t>
        <a:bodyPr/>
        <a:lstStyle/>
        <a:p>
          <a:endParaRPr lang="en-US"/>
        </a:p>
      </dgm:t>
    </dgm:pt>
    <dgm:pt modelId="{CFEB821B-FDBB-462B-8A70-9E4914EA2779}" type="sibTrans" cxnId="{C4A26001-CD52-4AC6-BFE9-DE11C878B162}">
      <dgm:prSet/>
      <dgm:spPr/>
      <dgm:t>
        <a:bodyPr/>
        <a:lstStyle/>
        <a:p>
          <a:endParaRPr lang="en-US"/>
        </a:p>
      </dgm:t>
    </dgm:pt>
    <dgm:pt modelId="{26382C76-E035-4757-B356-BDAB0FE68AD5}" type="pres">
      <dgm:prSet presAssocID="{2570A750-97F2-43BF-B1B5-89D30428A9A0}" presName="Name0" presStyleCnt="0">
        <dgm:presLayoutVars>
          <dgm:dir/>
          <dgm:animLvl val="lvl"/>
          <dgm:resizeHandles val="exact"/>
        </dgm:presLayoutVars>
      </dgm:prSet>
      <dgm:spPr/>
    </dgm:pt>
    <dgm:pt modelId="{48ED84CC-8D29-4453-B5D7-CECB295F933E}" type="pres">
      <dgm:prSet presAssocID="{2FCDF141-B1D7-4A01-ABAF-507E7D563D7F}" presName="boxAndChildren" presStyleCnt="0"/>
      <dgm:spPr/>
    </dgm:pt>
    <dgm:pt modelId="{5F397AAA-BB5D-4BAA-865B-B8868D50192C}" type="pres">
      <dgm:prSet presAssocID="{2FCDF141-B1D7-4A01-ABAF-507E7D563D7F}" presName="parentTextBox" presStyleLbl="node1" presStyleIdx="0" presStyleCnt="2"/>
      <dgm:spPr/>
    </dgm:pt>
    <dgm:pt modelId="{C2857B3C-7834-4D2F-BC11-253DA33B0828}" type="pres">
      <dgm:prSet presAssocID="{2FCDF141-B1D7-4A01-ABAF-507E7D563D7F}" presName="entireBox" presStyleLbl="node1" presStyleIdx="0" presStyleCnt="2"/>
      <dgm:spPr/>
    </dgm:pt>
    <dgm:pt modelId="{AD5B30C3-186D-46D9-A23C-AF38E1D7F2BB}" type="pres">
      <dgm:prSet presAssocID="{2FCDF141-B1D7-4A01-ABAF-507E7D563D7F}" presName="descendantBox" presStyleCnt="0"/>
      <dgm:spPr/>
    </dgm:pt>
    <dgm:pt modelId="{9C8A0ED7-EDD9-4DD1-B43A-669B3DDA1E5C}" type="pres">
      <dgm:prSet presAssocID="{5E71B474-776C-43B8-B5D4-6ED21E31B7FE}" presName="childTextBox" presStyleLbl="fgAccFollowNode1" presStyleIdx="0" presStyleCnt="5">
        <dgm:presLayoutVars>
          <dgm:bulletEnabled val="1"/>
        </dgm:presLayoutVars>
      </dgm:prSet>
      <dgm:spPr/>
    </dgm:pt>
    <dgm:pt modelId="{235372AB-260E-4E0B-963B-76017752DECC}" type="pres">
      <dgm:prSet presAssocID="{761C652A-E2AD-4E9D-80B5-402960B6AC73}" presName="childTextBox" presStyleLbl="fgAccFollowNode1" presStyleIdx="1" presStyleCnt="5">
        <dgm:presLayoutVars>
          <dgm:bulletEnabled val="1"/>
        </dgm:presLayoutVars>
      </dgm:prSet>
      <dgm:spPr/>
    </dgm:pt>
    <dgm:pt modelId="{9285A2B0-FDFE-4643-9AD0-A668D4686979}" type="pres">
      <dgm:prSet presAssocID="{26AD7409-BBC4-4B8E-9E55-653758B50C9A}" presName="childTextBox" presStyleLbl="fgAccFollowNode1" presStyleIdx="2" presStyleCnt="5">
        <dgm:presLayoutVars>
          <dgm:bulletEnabled val="1"/>
        </dgm:presLayoutVars>
      </dgm:prSet>
      <dgm:spPr/>
    </dgm:pt>
    <dgm:pt modelId="{79923CB9-FA0F-4C5E-A0BC-21A09EEFD900}" type="pres">
      <dgm:prSet presAssocID="{6F31E7D6-DF86-4F98-82B4-6AC66B754527}" presName="childTextBox" presStyleLbl="fgAccFollowNode1" presStyleIdx="3" presStyleCnt="5">
        <dgm:presLayoutVars>
          <dgm:bulletEnabled val="1"/>
        </dgm:presLayoutVars>
      </dgm:prSet>
      <dgm:spPr/>
    </dgm:pt>
    <dgm:pt modelId="{3517E326-F2FD-4BE6-AA22-666B5A948555}" type="pres">
      <dgm:prSet presAssocID="{6916E9CD-0D01-43FB-ACF3-E32D4253DBFC}" presName="childTextBox" presStyleLbl="fgAccFollowNode1" presStyleIdx="4" presStyleCnt="5">
        <dgm:presLayoutVars>
          <dgm:bulletEnabled val="1"/>
        </dgm:presLayoutVars>
      </dgm:prSet>
      <dgm:spPr/>
    </dgm:pt>
    <dgm:pt modelId="{B7AD740D-4814-46CD-A8AE-C17305984BEF}" type="pres">
      <dgm:prSet presAssocID="{949098EC-37E7-4FF2-8CDD-6F94E081410B}" presName="sp" presStyleCnt="0"/>
      <dgm:spPr/>
    </dgm:pt>
    <dgm:pt modelId="{D7131D65-8623-4364-82DE-4CB3CB42E9D3}" type="pres">
      <dgm:prSet presAssocID="{5F8F4818-B2A3-4588-809B-93128123EA18}" presName="arrowAndChildren" presStyleCnt="0"/>
      <dgm:spPr/>
    </dgm:pt>
    <dgm:pt modelId="{24F37E55-A7C7-4D93-86FA-D149CA992F0A}" type="pres">
      <dgm:prSet presAssocID="{5F8F4818-B2A3-4588-809B-93128123EA18}" presName="parentTextArrow" presStyleLbl="node1" presStyleIdx="1" presStyleCnt="2"/>
      <dgm:spPr/>
    </dgm:pt>
  </dgm:ptLst>
  <dgm:cxnLst>
    <dgm:cxn modelId="{C4A26001-CD52-4AC6-BFE9-DE11C878B162}" srcId="{2FCDF141-B1D7-4A01-ABAF-507E7D563D7F}" destId="{6916E9CD-0D01-43FB-ACF3-E32D4253DBFC}" srcOrd="4" destOrd="0" parTransId="{D8212F04-92AB-415B-8619-DBFF8374B3B9}" sibTransId="{CFEB821B-FDBB-462B-8A70-9E4914EA2779}"/>
    <dgm:cxn modelId="{48E0070D-9EE7-4265-AB9D-6909DA0241DE}" type="presOf" srcId="{2570A750-97F2-43BF-B1B5-89D30428A9A0}" destId="{26382C76-E035-4757-B356-BDAB0FE68AD5}" srcOrd="0" destOrd="0" presId="urn:microsoft.com/office/officeart/2005/8/layout/process4"/>
    <dgm:cxn modelId="{125A6439-5195-4ED8-9457-B1E141CB8E43}" srcId="{2570A750-97F2-43BF-B1B5-89D30428A9A0}" destId="{2FCDF141-B1D7-4A01-ABAF-507E7D563D7F}" srcOrd="1" destOrd="0" parTransId="{C7E0D447-4A29-4613-B37A-17C9CAC839C9}" sibTransId="{F27E9511-70E7-48CF-BCF9-6253BA207E77}"/>
    <dgm:cxn modelId="{DA61243C-6330-4316-A37E-10FE8EFFC187}" type="presOf" srcId="{761C652A-E2AD-4E9D-80B5-402960B6AC73}" destId="{235372AB-260E-4E0B-963B-76017752DECC}" srcOrd="0" destOrd="0" presId="urn:microsoft.com/office/officeart/2005/8/layout/process4"/>
    <dgm:cxn modelId="{CCF52845-D984-4D67-B3E5-A78A0C7E76A4}" type="presOf" srcId="{5F8F4818-B2A3-4588-809B-93128123EA18}" destId="{24F37E55-A7C7-4D93-86FA-D149CA992F0A}" srcOrd="0" destOrd="0" presId="urn:microsoft.com/office/officeart/2005/8/layout/process4"/>
    <dgm:cxn modelId="{2C31C748-AABF-481F-931E-94F2C239390A}" type="presOf" srcId="{5E71B474-776C-43B8-B5D4-6ED21E31B7FE}" destId="{9C8A0ED7-EDD9-4DD1-B43A-669B3DDA1E5C}" srcOrd="0" destOrd="0" presId="urn:microsoft.com/office/officeart/2005/8/layout/process4"/>
    <dgm:cxn modelId="{DA0EB87B-6173-420D-9B57-DA0FFB34EC81}" srcId="{2570A750-97F2-43BF-B1B5-89D30428A9A0}" destId="{5F8F4818-B2A3-4588-809B-93128123EA18}" srcOrd="0" destOrd="0" parTransId="{84805D18-A962-4171-AC1B-8622ADAFDACA}" sibTransId="{949098EC-37E7-4FF2-8CDD-6F94E081410B}"/>
    <dgm:cxn modelId="{C7CCCD9F-6929-4E1D-9F2E-2046F8A7ECFF}" srcId="{2FCDF141-B1D7-4A01-ABAF-507E7D563D7F}" destId="{26AD7409-BBC4-4B8E-9E55-653758B50C9A}" srcOrd="2" destOrd="0" parTransId="{75543223-6DDE-4ED9-9669-518DBA7616BF}" sibTransId="{3241424B-2B73-489D-8708-1070A5235616}"/>
    <dgm:cxn modelId="{FCA52BA6-1E21-422B-98A1-C7ADCADA3826}" srcId="{2FCDF141-B1D7-4A01-ABAF-507E7D563D7F}" destId="{6F31E7D6-DF86-4F98-82B4-6AC66B754527}" srcOrd="3" destOrd="0" parTransId="{2F83A27C-102F-43B0-A26A-DF8EEB628529}" sibTransId="{723BE0AC-268F-4B4A-903C-F5BBF11E5878}"/>
    <dgm:cxn modelId="{3953C6AB-23B9-4170-AAF4-C24CD585FA9C}" type="presOf" srcId="{26AD7409-BBC4-4B8E-9E55-653758B50C9A}" destId="{9285A2B0-FDFE-4643-9AD0-A668D4686979}" srcOrd="0" destOrd="0" presId="urn:microsoft.com/office/officeart/2005/8/layout/process4"/>
    <dgm:cxn modelId="{1D503DB9-84B0-401C-95D4-0C87D58A2E1C}" type="presOf" srcId="{2FCDF141-B1D7-4A01-ABAF-507E7D563D7F}" destId="{5F397AAA-BB5D-4BAA-865B-B8868D50192C}" srcOrd="0" destOrd="0" presId="urn:microsoft.com/office/officeart/2005/8/layout/process4"/>
    <dgm:cxn modelId="{433EC5BC-5D76-4E2F-B1E2-35F9F5269003}" type="presOf" srcId="{6916E9CD-0D01-43FB-ACF3-E32D4253DBFC}" destId="{3517E326-F2FD-4BE6-AA22-666B5A948555}" srcOrd="0" destOrd="0" presId="urn:microsoft.com/office/officeart/2005/8/layout/process4"/>
    <dgm:cxn modelId="{1CEA28C6-8889-4CF2-8EFA-07BD661C7E86}" type="presOf" srcId="{2FCDF141-B1D7-4A01-ABAF-507E7D563D7F}" destId="{C2857B3C-7834-4D2F-BC11-253DA33B0828}" srcOrd="1" destOrd="0" presId="urn:microsoft.com/office/officeart/2005/8/layout/process4"/>
    <dgm:cxn modelId="{F0A424CF-7FDF-46AB-BF55-A450A7F53CC2}" srcId="{2FCDF141-B1D7-4A01-ABAF-507E7D563D7F}" destId="{5E71B474-776C-43B8-B5D4-6ED21E31B7FE}" srcOrd="0" destOrd="0" parTransId="{BD047967-A39B-4C9F-88ED-13DA9D3AFBE4}" sibTransId="{742790AD-CB42-483D-9FFA-955F3C817F9A}"/>
    <dgm:cxn modelId="{D93C22DA-A4A7-4B79-8158-37420C037DC1}" type="presOf" srcId="{6F31E7D6-DF86-4F98-82B4-6AC66B754527}" destId="{79923CB9-FA0F-4C5E-A0BC-21A09EEFD900}" srcOrd="0" destOrd="0" presId="urn:microsoft.com/office/officeart/2005/8/layout/process4"/>
    <dgm:cxn modelId="{061452FC-14B3-4775-B81F-B5D63AFEB903}" srcId="{2FCDF141-B1D7-4A01-ABAF-507E7D563D7F}" destId="{761C652A-E2AD-4E9D-80B5-402960B6AC73}" srcOrd="1" destOrd="0" parTransId="{7171598E-C2AB-4C30-8255-27D532800983}" sibTransId="{0501EBD5-CD18-41CD-9980-48FC6AB35563}"/>
    <dgm:cxn modelId="{BBB1001A-7242-40FB-B94D-16E0B960F910}" type="presParOf" srcId="{26382C76-E035-4757-B356-BDAB0FE68AD5}" destId="{48ED84CC-8D29-4453-B5D7-CECB295F933E}" srcOrd="0" destOrd="0" presId="urn:microsoft.com/office/officeart/2005/8/layout/process4"/>
    <dgm:cxn modelId="{4BE2F269-08D5-4BD9-A2EB-5BFDFC9ACBB4}" type="presParOf" srcId="{48ED84CC-8D29-4453-B5D7-CECB295F933E}" destId="{5F397AAA-BB5D-4BAA-865B-B8868D50192C}" srcOrd="0" destOrd="0" presId="urn:microsoft.com/office/officeart/2005/8/layout/process4"/>
    <dgm:cxn modelId="{EE448AC8-9311-40A8-9656-9A8C9347E642}" type="presParOf" srcId="{48ED84CC-8D29-4453-B5D7-CECB295F933E}" destId="{C2857B3C-7834-4D2F-BC11-253DA33B0828}" srcOrd="1" destOrd="0" presId="urn:microsoft.com/office/officeart/2005/8/layout/process4"/>
    <dgm:cxn modelId="{D27340F4-767D-4D7B-BDEB-E3FAD2503DAC}" type="presParOf" srcId="{48ED84CC-8D29-4453-B5D7-CECB295F933E}" destId="{AD5B30C3-186D-46D9-A23C-AF38E1D7F2BB}" srcOrd="2" destOrd="0" presId="urn:microsoft.com/office/officeart/2005/8/layout/process4"/>
    <dgm:cxn modelId="{0971708D-BB48-452A-947E-36EC4F40A54C}" type="presParOf" srcId="{AD5B30C3-186D-46D9-A23C-AF38E1D7F2BB}" destId="{9C8A0ED7-EDD9-4DD1-B43A-669B3DDA1E5C}" srcOrd="0" destOrd="0" presId="urn:microsoft.com/office/officeart/2005/8/layout/process4"/>
    <dgm:cxn modelId="{62319A69-62F9-4009-9C4A-5D891F9A927D}" type="presParOf" srcId="{AD5B30C3-186D-46D9-A23C-AF38E1D7F2BB}" destId="{235372AB-260E-4E0B-963B-76017752DECC}" srcOrd="1" destOrd="0" presId="urn:microsoft.com/office/officeart/2005/8/layout/process4"/>
    <dgm:cxn modelId="{712724EB-764F-408E-B9AB-30E517E660D0}" type="presParOf" srcId="{AD5B30C3-186D-46D9-A23C-AF38E1D7F2BB}" destId="{9285A2B0-FDFE-4643-9AD0-A668D4686979}" srcOrd="2" destOrd="0" presId="urn:microsoft.com/office/officeart/2005/8/layout/process4"/>
    <dgm:cxn modelId="{C61D200F-25B0-4C5C-9696-A834487DAD4F}" type="presParOf" srcId="{AD5B30C3-186D-46D9-A23C-AF38E1D7F2BB}" destId="{79923CB9-FA0F-4C5E-A0BC-21A09EEFD900}" srcOrd="3" destOrd="0" presId="urn:microsoft.com/office/officeart/2005/8/layout/process4"/>
    <dgm:cxn modelId="{8FF8628C-0E52-4AB1-8C0B-7D5C680AF6A5}" type="presParOf" srcId="{AD5B30C3-186D-46D9-A23C-AF38E1D7F2BB}" destId="{3517E326-F2FD-4BE6-AA22-666B5A948555}" srcOrd="4" destOrd="0" presId="urn:microsoft.com/office/officeart/2005/8/layout/process4"/>
    <dgm:cxn modelId="{72D79FBD-6800-4BF2-ADAB-63C6E891764C}" type="presParOf" srcId="{26382C76-E035-4757-B356-BDAB0FE68AD5}" destId="{B7AD740D-4814-46CD-A8AE-C17305984BEF}" srcOrd="1" destOrd="0" presId="urn:microsoft.com/office/officeart/2005/8/layout/process4"/>
    <dgm:cxn modelId="{B022BFF4-1CAB-453B-A64C-05FB0688D967}" type="presParOf" srcId="{26382C76-E035-4757-B356-BDAB0FE68AD5}" destId="{D7131D65-8623-4364-82DE-4CB3CB42E9D3}" srcOrd="2" destOrd="0" presId="urn:microsoft.com/office/officeart/2005/8/layout/process4"/>
    <dgm:cxn modelId="{93B29D4A-664E-435A-B6EF-BB233DB70578}" type="presParOf" srcId="{D7131D65-8623-4364-82DE-4CB3CB42E9D3}" destId="{24F37E55-A7C7-4D93-86FA-D149CA992F0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7A8AA9-F2DE-4A9D-A1B9-6CBE72EA9028}" type="doc">
      <dgm:prSet loTypeId="urn:microsoft.com/office/officeart/2005/8/layout/vProcess5" loCatId="process" qsTypeId="urn:microsoft.com/office/officeart/2005/8/quickstyle/simple1" qsCatId="simple" csTypeId="urn:microsoft.com/office/officeart/2005/8/colors/ColorSchemeForSuggestions" csCatId="other" phldr="1"/>
      <dgm:spPr/>
    </dgm:pt>
    <dgm:pt modelId="{56EDCD76-4292-4518-B2A5-B00E57D1AA2F}">
      <dgm:prSet phldrT="[Text]"/>
      <dgm:spPr/>
      <dgm:t>
        <a:bodyPr/>
        <a:lstStyle/>
        <a:p>
          <a:r>
            <a:rPr lang="en-US" dirty="0"/>
            <a:t>House Health and Human Services Committee</a:t>
          </a:r>
        </a:p>
        <a:p>
          <a:r>
            <a:rPr lang="en-US" dirty="0"/>
            <a:t>DO PASS</a:t>
          </a:r>
        </a:p>
      </dgm:t>
    </dgm:pt>
    <dgm:pt modelId="{67C27E70-7F8F-422C-B282-BFE29AA9672F}" type="parTrans" cxnId="{EB6BB2A5-A2F9-4D57-919D-666B31A98915}">
      <dgm:prSet/>
      <dgm:spPr/>
      <dgm:t>
        <a:bodyPr/>
        <a:lstStyle/>
        <a:p>
          <a:endParaRPr lang="en-US"/>
        </a:p>
      </dgm:t>
    </dgm:pt>
    <dgm:pt modelId="{C75E48BB-FC99-4C68-AF61-AF0C67382359}" type="sibTrans" cxnId="{EB6BB2A5-A2F9-4D57-919D-666B31A98915}">
      <dgm:prSet/>
      <dgm:spPr/>
      <dgm:t>
        <a:bodyPr/>
        <a:lstStyle/>
        <a:p>
          <a:endParaRPr lang="en-US"/>
        </a:p>
      </dgm:t>
    </dgm:pt>
    <dgm:pt modelId="{1802CFFB-C7A8-4FC0-B4D9-250A2A2E0AD1}">
      <dgm:prSet phldrT="[Text]"/>
      <dgm:spPr/>
      <dgm:t>
        <a:bodyPr/>
        <a:lstStyle/>
        <a:p>
          <a:r>
            <a:rPr lang="en-US" dirty="0"/>
            <a:t>House State Government, Elections &amp; Indian Affairs Committee</a:t>
          </a:r>
        </a:p>
        <a:p>
          <a:r>
            <a:rPr lang="en-US" dirty="0"/>
            <a:t>DO PASS</a:t>
          </a:r>
        </a:p>
      </dgm:t>
    </dgm:pt>
    <dgm:pt modelId="{33F9E68F-6A42-4AB4-A420-9204EC7CCF6C}" type="parTrans" cxnId="{46C5597E-96BC-4224-9A17-3CB52B67C726}">
      <dgm:prSet/>
      <dgm:spPr/>
      <dgm:t>
        <a:bodyPr/>
        <a:lstStyle/>
        <a:p>
          <a:endParaRPr lang="en-US"/>
        </a:p>
      </dgm:t>
    </dgm:pt>
    <dgm:pt modelId="{345DB2BA-DB64-4679-AE79-817E488C5687}" type="sibTrans" cxnId="{46C5597E-96BC-4224-9A17-3CB52B67C726}">
      <dgm:prSet/>
      <dgm:spPr/>
      <dgm:t>
        <a:bodyPr/>
        <a:lstStyle/>
        <a:p>
          <a:endParaRPr lang="en-US"/>
        </a:p>
      </dgm:t>
    </dgm:pt>
    <dgm:pt modelId="{639EB65A-ABE9-41A9-963C-3AFFFB95C818}">
      <dgm:prSet phldrT="[Text]"/>
      <dgm:spPr/>
      <dgm:t>
        <a:bodyPr/>
        <a:lstStyle/>
        <a:p>
          <a:r>
            <a:rPr lang="en-US"/>
            <a:t>NM HB 466 PASSED HOUSE 57-0</a:t>
          </a:r>
        </a:p>
      </dgm:t>
    </dgm:pt>
    <dgm:pt modelId="{0210D6C3-7917-4223-AABF-F14175F3F772}" type="parTrans" cxnId="{89F53143-9794-43B7-869D-0FFA77FDEBDE}">
      <dgm:prSet/>
      <dgm:spPr/>
      <dgm:t>
        <a:bodyPr/>
        <a:lstStyle/>
        <a:p>
          <a:endParaRPr lang="en-US"/>
        </a:p>
      </dgm:t>
    </dgm:pt>
    <dgm:pt modelId="{3F4756A3-7E78-4FF0-944C-522B8D1054F3}" type="sibTrans" cxnId="{89F53143-9794-43B7-869D-0FFA77FDEBDE}">
      <dgm:prSet/>
      <dgm:spPr/>
      <dgm:t>
        <a:bodyPr/>
        <a:lstStyle/>
        <a:p>
          <a:endParaRPr lang="en-US"/>
        </a:p>
      </dgm:t>
    </dgm:pt>
    <dgm:pt modelId="{766DDB7C-7CE9-4BB0-AC28-ED7F287857DA}" type="pres">
      <dgm:prSet presAssocID="{BC7A8AA9-F2DE-4A9D-A1B9-6CBE72EA9028}" presName="outerComposite" presStyleCnt="0">
        <dgm:presLayoutVars>
          <dgm:chMax val="5"/>
          <dgm:dir/>
          <dgm:resizeHandles val="exact"/>
        </dgm:presLayoutVars>
      </dgm:prSet>
      <dgm:spPr/>
    </dgm:pt>
    <dgm:pt modelId="{F25262F3-1080-4E07-A0F0-B4EE0488911E}" type="pres">
      <dgm:prSet presAssocID="{BC7A8AA9-F2DE-4A9D-A1B9-6CBE72EA9028}" presName="dummyMaxCanvas" presStyleCnt="0">
        <dgm:presLayoutVars/>
      </dgm:prSet>
      <dgm:spPr/>
    </dgm:pt>
    <dgm:pt modelId="{4754DC8E-65AC-4856-B2E0-5E080525A463}" type="pres">
      <dgm:prSet presAssocID="{BC7A8AA9-F2DE-4A9D-A1B9-6CBE72EA9028}" presName="ThreeNodes_1" presStyleLbl="node1" presStyleIdx="0" presStyleCnt="3">
        <dgm:presLayoutVars>
          <dgm:bulletEnabled val="1"/>
        </dgm:presLayoutVars>
      </dgm:prSet>
      <dgm:spPr/>
    </dgm:pt>
    <dgm:pt modelId="{365A49C7-BD96-4125-8099-FB0E521DB80A}" type="pres">
      <dgm:prSet presAssocID="{BC7A8AA9-F2DE-4A9D-A1B9-6CBE72EA9028}" presName="ThreeNodes_2" presStyleLbl="node1" presStyleIdx="1" presStyleCnt="3">
        <dgm:presLayoutVars>
          <dgm:bulletEnabled val="1"/>
        </dgm:presLayoutVars>
      </dgm:prSet>
      <dgm:spPr/>
    </dgm:pt>
    <dgm:pt modelId="{C5C2747F-AC98-42E3-A3E5-EC5160BE0604}" type="pres">
      <dgm:prSet presAssocID="{BC7A8AA9-F2DE-4A9D-A1B9-6CBE72EA9028}" presName="ThreeNodes_3" presStyleLbl="node1" presStyleIdx="2" presStyleCnt="3">
        <dgm:presLayoutVars>
          <dgm:bulletEnabled val="1"/>
        </dgm:presLayoutVars>
      </dgm:prSet>
      <dgm:spPr/>
    </dgm:pt>
    <dgm:pt modelId="{893614B1-7749-415F-8ECB-156A80AA548B}" type="pres">
      <dgm:prSet presAssocID="{BC7A8AA9-F2DE-4A9D-A1B9-6CBE72EA9028}" presName="ThreeConn_1-2" presStyleLbl="fgAccFollowNode1" presStyleIdx="0" presStyleCnt="2">
        <dgm:presLayoutVars>
          <dgm:bulletEnabled val="1"/>
        </dgm:presLayoutVars>
      </dgm:prSet>
      <dgm:spPr/>
    </dgm:pt>
    <dgm:pt modelId="{6A0E2D06-8870-4ED3-A99D-6B4BA9A15D47}" type="pres">
      <dgm:prSet presAssocID="{BC7A8AA9-F2DE-4A9D-A1B9-6CBE72EA9028}" presName="ThreeConn_2-3" presStyleLbl="fgAccFollowNode1" presStyleIdx="1" presStyleCnt="2">
        <dgm:presLayoutVars>
          <dgm:bulletEnabled val="1"/>
        </dgm:presLayoutVars>
      </dgm:prSet>
      <dgm:spPr/>
    </dgm:pt>
    <dgm:pt modelId="{F9049318-670C-4197-814B-5DCCAFA60164}" type="pres">
      <dgm:prSet presAssocID="{BC7A8AA9-F2DE-4A9D-A1B9-6CBE72EA9028}" presName="ThreeNodes_1_text" presStyleLbl="node1" presStyleIdx="2" presStyleCnt="3">
        <dgm:presLayoutVars>
          <dgm:bulletEnabled val="1"/>
        </dgm:presLayoutVars>
      </dgm:prSet>
      <dgm:spPr/>
    </dgm:pt>
    <dgm:pt modelId="{179B3FEB-0565-4760-B799-DE75105C6103}" type="pres">
      <dgm:prSet presAssocID="{BC7A8AA9-F2DE-4A9D-A1B9-6CBE72EA9028}" presName="ThreeNodes_2_text" presStyleLbl="node1" presStyleIdx="2" presStyleCnt="3">
        <dgm:presLayoutVars>
          <dgm:bulletEnabled val="1"/>
        </dgm:presLayoutVars>
      </dgm:prSet>
      <dgm:spPr/>
    </dgm:pt>
    <dgm:pt modelId="{62C43723-813B-4910-B7DF-54821A2C594A}" type="pres">
      <dgm:prSet presAssocID="{BC7A8AA9-F2DE-4A9D-A1B9-6CBE72EA902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BC14114-6EB4-49AA-AB1F-71B83CE19687}" type="presOf" srcId="{639EB65A-ABE9-41A9-963C-3AFFFB95C818}" destId="{C5C2747F-AC98-42E3-A3E5-EC5160BE0604}" srcOrd="0" destOrd="0" presId="urn:microsoft.com/office/officeart/2005/8/layout/vProcess5"/>
    <dgm:cxn modelId="{5A90382B-0F4A-436A-9E49-5C913C8369A5}" type="presOf" srcId="{639EB65A-ABE9-41A9-963C-3AFFFB95C818}" destId="{62C43723-813B-4910-B7DF-54821A2C594A}" srcOrd="1" destOrd="0" presId="urn:microsoft.com/office/officeart/2005/8/layout/vProcess5"/>
    <dgm:cxn modelId="{3459803D-2E9A-4171-A419-A6677C146755}" type="presOf" srcId="{56EDCD76-4292-4518-B2A5-B00E57D1AA2F}" destId="{4754DC8E-65AC-4856-B2E0-5E080525A463}" srcOrd="0" destOrd="0" presId="urn:microsoft.com/office/officeart/2005/8/layout/vProcess5"/>
    <dgm:cxn modelId="{B16A505E-2E20-43DC-8B0F-EBDDB9AECB9A}" type="presOf" srcId="{1802CFFB-C7A8-4FC0-B4D9-250A2A2E0AD1}" destId="{365A49C7-BD96-4125-8099-FB0E521DB80A}" srcOrd="0" destOrd="0" presId="urn:microsoft.com/office/officeart/2005/8/layout/vProcess5"/>
    <dgm:cxn modelId="{89F53143-9794-43B7-869D-0FFA77FDEBDE}" srcId="{BC7A8AA9-F2DE-4A9D-A1B9-6CBE72EA9028}" destId="{639EB65A-ABE9-41A9-963C-3AFFFB95C818}" srcOrd="2" destOrd="0" parTransId="{0210D6C3-7917-4223-AABF-F14175F3F772}" sibTransId="{3F4756A3-7E78-4FF0-944C-522B8D1054F3}"/>
    <dgm:cxn modelId="{285D9749-DFE8-4D78-828B-E2CBA68F612E}" type="presOf" srcId="{345DB2BA-DB64-4679-AE79-817E488C5687}" destId="{6A0E2D06-8870-4ED3-A99D-6B4BA9A15D47}" srcOrd="0" destOrd="0" presId="urn:microsoft.com/office/officeart/2005/8/layout/vProcess5"/>
    <dgm:cxn modelId="{2698A473-791E-4BC9-AF44-283B87E3104F}" type="presOf" srcId="{BC7A8AA9-F2DE-4A9D-A1B9-6CBE72EA9028}" destId="{766DDB7C-7CE9-4BB0-AC28-ED7F287857DA}" srcOrd="0" destOrd="0" presId="urn:microsoft.com/office/officeart/2005/8/layout/vProcess5"/>
    <dgm:cxn modelId="{46C5597E-96BC-4224-9A17-3CB52B67C726}" srcId="{BC7A8AA9-F2DE-4A9D-A1B9-6CBE72EA9028}" destId="{1802CFFB-C7A8-4FC0-B4D9-250A2A2E0AD1}" srcOrd="1" destOrd="0" parTransId="{33F9E68F-6A42-4AB4-A420-9204EC7CCF6C}" sibTransId="{345DB2BA-DB64-4679-AE79-817E488C5687}"/>
    <dgm:cxn modelId="{EB6BB2A5-A2F9-4D57-919D-666B31A98915}" srcId="{BC7A8AA9-F2DE-4A9D-A1B9-6CBE72EA9028}" destId="{56EDCD76-4292-4518-B2A5-B00E57D1AA2F}" srcOrd="0" destOrd="0" parTransId="{67C27E70-7F8F-422C-B282-BFE29AA9672F}" sibTransId="{C75E48BB-FC99-4C68-AF61-AF0C67382359}"/>
    <dgm:cxn modelId="{905401DC-70E6-4042-A890-327E428CB11D}" type="presOf" srcId="{56EDCD76-4292-4518-B2A5-B00E57D1AA2F}" destId="{F9049318-670C-4197-814B-5DCCAFA60164}" srcOrd="1" destOrd="0" presId="urn:microsoft.com/office/officeart/2005/8/layout/vProcess5"/>
    <dgm:cxn modelId="{1C2D4EF3-6F6D-44E3-895C-A98AC07E0C80}" type="presOf" srcId="{1802CFFB-C7A8-4FC0-B4D9-250A2A2E0AD1}" destId="{179B3FEB-0565-4760-B799-DE75105C6103}" srcOrd="1" destOrd="0" presId="urn:microsoft.com/office/officeart/2005/8/layout/vProcess5"/>
    <dgm:cxn modelId="{52714BF8-B1E1-4908-92C2-4876E9E4532D}" type="presOf" srcId="{C75E48BB-FC99-4C68-AF61-AF0C67382359}" destId="{893614B1-7749-415F-8ECB-156A80AA548B}" srcOrd="0" destOrd="0" presId="urn:microsoft.com/office/officeart/2005/8/layout/vProcess5"/>
    <dgm:cxn modelId="{1C4C11E5-9D0A-4A7E-88C9-97BD58BE54CA}" type="presParOf" srcId="{766DDB7C-7CE9-4BB0-AC28-ED7F287857DA}" destId="{F25262F3-1080-4E07-A0F0-B4EE0488911E}" srcOrd="0" destOrd="0" presId="urn:microsoft.com/office/officeart/2005/8/layout/vProcess5"/>
    <dgm:cxn modelId="{4F7EAE46-6D6D-4ECC-8BB7-6E230B27662A}" type="presParOf" srcId="{766DDB7C-7CE9-4BB0-AC28-ED7F287857DA}" destId="{4754DC8E-65AC-4856-B2E0-5E080525A463}" srcOrd="1" destOrd="0" presId="urn:microsoft.com/office/officeart/2005/8/layout/vProcess5"/>
    <dgm:cxn modelId="{26C09514-9617-4CFB-AB18-C2E9EF320E95}" type="presParOf" srcId="{766DDB7C-7CE9-4BB0-AC28-ED7F287857DA}" destId="{365A49C7-BD96-4125-8099-FB0E521DB80A}" srcOrd="2" destOrd="0" presId="urn:microsoft.com/office/officeart/2005/8/layout/vProcess5"/>
    <dgm:cxn modelId="{9F7A3D35-2E2E-4D4D-9124-A0EBFB552610}" type="presParOf" srcId="{766DDB7C-7CE9-4BB0-AC28-ED7F287857DA}" destId="{C5C2747F-AC98-42E3-A3E5-EC5160BE0604}" srcOrd="3" destOrd="0" presId="urn:microsoft.com/office/officeart/2005/8/layout/vProcess5"/>
    <dgm:cxn modelId="{01059305-0728-481C-B84F-49EF0AFB1667}" type="presParOf" srcId="{766DDB7C-7CE9-4BB0-AC28-ED7F287857DA}" destId="{893614B1-7749-415F-8ECB-156A80AA548B}" srcOrd="4" destOrd="0" presId="urn:microsoft.com/office/officeart/2005/8/layout/vProcess5"/>
    <dgm:cxn modelId="{00182059-825B-4414-8A61-6C0947A233E4}" type="presParOf" srcId="{766DDB7C-7CE9-4BB0-AC28-ED7F287857DA}" destId="{6A0E2D06-8870-4ED3-A99D-6B4BA9A15D47}" srcOrd="5" destOrd="0" presId="urn:microsoft.com/office/officeart/2005/8/layout/vProcess5"/>
    <dgm:cxn modelId="{001F065F-7BAF-415C-8BF2-4235B043A56E}" type="presParOf" srcId="{766DDB7C-7CE9-4BB0-AC28-ED7F287857DA}" destId="{F9049318-670C-4197-814B-5DCCAFA60164}" srcOrd="6" destOrd="0" presId="urn:microsoft.com/office/officeart/2005/8/layout/vProcess5"/>
    <dgm:cxn modelId="{2999DFB3-D073-499A-95C8-E470C41B091D}" type="presParOf" srcId="{766DDB7C-7CE9-4BB0-AC28-ED7F287857DA}" destId="{179B3FEB-0565-4760-B799-DE75105C6103}" srcOrd="7" destOrd="0" presId="urn:microsoft.com/office/officeart/2005/8/layout/vProcess5"/>
    <dgm:cxn modelId="{DDCA7C19-B34D-4344-B7F8-48AAD335A53C}" type="presParOf" srcId="{766DDB7C-7CE9-4BB0-AC28-ED7F287857DA}" destId="{62C43723-813B-4910-B7DF-54821A2C594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2DD8F-3432-4153-BC08-B837BBA5735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49E7F215-4EED-4E46-97BF-02EF92073218}">
      <dgm:prSet phldrT="[Text]"/>
      <dgm:spPr/>
      <dgm:t>
        <a:bodyPr/>
        <a:lstStyle/>
        <a:p>
          <a:r>
            <a:rPr lang="en-US"/>
            <a:t>Senate Public Affairs Committee</a:t>
          </a:r>
        </a:p>
        <a:p>
          <a:r>
            <a:rPr lang="en-US"/>
            <a:t>DO PASS (3-2)</a:t>
          </a:r>
        </a:p>
      </dgm:t>
    </dgm:pt>
    <dgm:pt modelId="{2D92237B-0DA4-4BD6-B570-242463395697}" type="parTrans" cxnId="{AC45208A-19C6-4A33-A191-9956698C41F2}">
      <dgm:prSet/>
      <dgm:spPr/>
      <dgm:t>
        <a:bodyPr/>
        <a:lstStyle/>
        <a:p>
          <a:endParaRPr lang="en-US"/>
        </a:p>
      </dgm:t>
    </dgm:pt>
    <dgm:pt modelId="{937A100F-F1DD-4DD3-922C-A16014F42E55}" type="sibTrans" cxnId="{AC45208A-19C6-4A33-A191-9956698C41F2}">
      <dgm:prSet/>
      <dgm:spPr/>
      <dgm:t>
        <a:bodyPr/>
        <a:lstStyle/>
        <a:p>
          <a:endParaRPr lang="en-US"/>
        </a:p>
      </dgm:t>
    </dgm:pt>
    <dgm:pt modelId="{6E514C56-A976-4848-8730-8729FCE45F91}">
      <dgm:prSet phldrT="[Text]"/>
      <dgm:spPr/>
      <dgm:t>
        <a:bodyPr/>
        <a:lstStyle/>
        <a:p>
          <a:r>
            <a:rPr lang="en-US"/>
            <a:t>Full Senate Vote</a:t>
          </a:r>
        </a:p>
        <a:p>
          <a:r>
            <a:rPr lang="en-US"/>
            <a:t>17 - 25</a:t>
          </a:r>
        </a:p>
      </dgm:t>
    </dgm:pt>
    <dgm:pt modelId="{6AE78428-086C-44E7-81D2-92ABEB2872B8}" type="parTrans" cxnId="{7D1C9AB8-623B-4A24-B2BB-8F6A7FFBD419}">
      <dgm:prSet/>
      <dgm:spPr/>
      <dgm:t>
        <a:bodyPr/>
        <a:lstStyle/>
        <a:p>
          <a:endParaRPr lang="en-US"/>
        </a:p>
      </dgm:t>
    </dgm:pt>
    <dgm:pt modelId="{E45A7D16-3D9D-4BE7-B4B5-2406F648963D}" type="sibTrans" cxnId="{7D1C9AB8-623B-4A24-B2BB-8F6A7FFBD419}">
      <dgm:prSet/>
      <dgm:spPr/>
      <dgm:t>
        <a:bodyPr/>
        <a:lstStyle/>
        <a:p>
          <a:endParaRPr lang="en-US"/>
        </a:p>
      </dgm:t>
    </dgm:pt>
    <dgm:pt modelId="{766E537E-05F2-477E-8CB4-9F405BC00117}">
      <dgm:prSet phldrT="[Text]"/>
      <dgm:spPr/>
      <dgm:t>
        <a:bodyPr/>
        <a:lstStyle/>
        <a:p>
          <a:r>
            <a:rPr lang="en-US"/>
            <a:t>FAILED TO PASS THE SENATE </a:t>
          </a:r>
        </a:p>
      </dgm:t>
    </dgm:pt>
    <dgm:pt modelId="{487CFDFA-730E-416B-940B-B0B312672F07}" type="parTrans" cxnId="{792B8A77-C637-44A2-ADB1-1CB6574FD1BC}">
      <dgm:prSet/>
      <dgm:spPr/>
      <dgm:t>
        <a:bodyPr/>
        <a:lstStyle/>
        <a:p>
          <a:endParaRPr lang="en-US"/>
        </a:p>
      </dgm:t>
    </dgm:pt>
    <dgm:pt modelId="{47A69897-CB3C-4079-8A8F-5E06EE399547}" type="sibTrans" cxnId="{792B8A77-C637-44A2-ADB1-1CB6574FD1BC}">
      <dgm:prSet/>
      <dgm:spPr/>
      <dgm:t>
        <a:bodyPr/>
        <a:lstStyle/>
        <a:p>
          <a:endParaRPr lang="en-US"/>
        </a:p>
      </dgm:t>
    </dgm:pt>
    <dgm:pt modelId="{7823F4BC-66D5-465C-A612-DA43C47FB7D3}" type="pres">
      <dgm:prSet presAssocID="{11B2DD8F-3432-4153-BC08-B837BBA57358}" presName="outerComposite" presStyleCnt="0">
        <dgm:presLayoutVars>
          <dgm:chMax val="5"/>
          <dgm:dir/>
          <dgm:resizeHandles val="exact"/>
        </dgm:presLayoutVars>
      </dgm:prSet>
      <dgm:spPr/>
    </dgm:pt>
    <dgm:pt modelId="{35F65DBD-C704-4808-B295-7F6CEF384306}" type="pres">
      <dgm:prSet presAssocID="{11B2DD8F-3432-4153-BC08-B837BBA57358}" presName="dummyMaxCanvas" presStyleCnt="0">
        <dgm:presLayoutVars/>
      </dgm:prSet>
      <dgm:spPr/>
    </dgm:pt>
    <dgm:pt modelId="{649729B8-3534-4247-A1D8-7974F0603189}" type="pres">
      <dgm:prSet presAssocID="{11B2DD8F-3432-4153-BC08-B837BBA57358}" presName="ThreeNodes_1" presStyleLbl="node1" presStyleIdx="0" presStyleCnt="3">
        <dgm:presLayoutVars>
          <dgm:bulletEnabled val="1"/>
        </dgm:presLayoutVars>
      </dgm:prSet>
      <dgm:spPr/>
    </dgm:pt>
    <dgm:pt modelId="{AD5953EE-ADC8-44AD-92E4-6FB6DE12FD12}" type="pres">
      <dgm:prSet presAssocID="{11B2DD8F-3432-4153-BC08-B837BBA57358}" presName="ThreeNodes_2" presStyleLbl="node1" presStyleIdx="1" presStyleCnt="3">
        <dgm:presLayoutVars>
          <dgm:bulletEnabled val="1"/>
        </dgm:presLayoutVars>
      </dgm:prSet>
      <dgm:spPr/>
    </dgm:pt>
    <dgm:pt modelId="{C0580ADF-0CEE-4F9B-839C-4BAD78A89511}" type="pres">
      <dgm:prSet presAssocID="{11B2DD8F-3432-4153-BC08-B837BBA57358}" presName="ThreeNodes_3" presStyleLbl="node1" presStyleIdx="2" presStyleCnt="3">
        <dgm:presLayoutVars>
          <dgm:bulletEnabled val="1"/>
        </dgm:presLayoutVars>
      </dgm:prSet>
      <dgm:spPr/>
    </dgm:pt>
    <dgm:pt modelId="{9F54FAB0-F116-4F98-B95C-589630C85455}" type="pres">
      <dgm:prSet presAssocID="{11B2DD8F-3432-4153-BC08-B837BBA57358}" presName="ThreeConn_1-2" presStyleLbl="fgAccFollowNode1" presStyleIdx="0" presStyleCnt="2">
        <dgm:presLayoutVars>
          <dgm:bulletEnabled val="1"/>
        </dgm:presLayoutVars>
      </dgm:prSet>
      <dgm:spPr/>
    </dgm:pt>
    <dgm:pt modelId="{695C33C6-0F55-474D-A143-20FF723CCB48}" type="pres">
      <dgm:prSet presAssocID="{11B2DD8F-3432-4153-BC08-B837BBA57358}" presName="ThreeConn_2-3" presStyleLbl="fgAccFollowNode1" presStyleIdx="1" presStyleCnt="2">
        <dgm:presLayoutVars>
          <dgm:bulletEnabled val="1"/>
        </dgm:presLayoutVars>
      </dgm:prSet>
      <dgm:spPr/>
    </dgm:pt>
    <dgm:pt modelId="{80482B22-01EF-43BE-A09B-965013996BF5}" type="pres">
      <dgm:prSet presAssocID="{11B2DD8F-3432-4153-BC08-B837BBA57358}" presName="ThreeNodes_1_text" presStyleLbl="node1" presStyleIdx="2" presStyleCnt="3">
        <dgm:presLayoutVars>
          <dgm:bulletEnabled val="1"/>
        </dgm:presLayoutVars>
      </dgm:prSet>
      <dgm:spPr/>
    </dgm:pt>
    <dgm:pt modelId="{CF5A7937-1C9D-4D08-838A-21A9895A0586}" type="pres">
      <dgm:prSet presAssocID="{11B2DD8F-3432-4153-BC08-B837BBA57358}" presName="ThreeNodes_2_text" presStyleLbl="node1" presStyleIdx="2" presStyleCnt="3">
        <dgm:presLayoutVars>
          <dgm:bulletEnabled val="1"/>
        </dgm:presLayoutVars>
      </dgm:prSet>
      <dgm:spPr/>
    </dgm:pt>
    <dgm:pt modelId="{37F49321-FD8A-4CF8-9DB2-4817AE62BBCE}" type="pres">
      <dgm:prSet presAssocID="{11B2DD8F-3432-4153-BC08-B837BBA5735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2F88311-EE92-4F85-92D9-0A3556C2ACDB}" type="presOf" srcId="{11B2DD8F-3432-4153-BC08-B837BBA57358}" destId="{7823F4BC-66D5-465C-A612-DA43C47FB7D3}" srcOrd="0" destOrd="0" presId="urn:microsoft.com/office/officeart/2005/8/layout/vProcess5"/>
    <dgm:cxn modelId="{7714275E-C6C4-40C9-8416-6FA53323E311}" type="presOf" srcId="{6E514C56-A976-4848-8730-8729FCE45F91}" destId="{CF5A7937-1C9D-4D08-838A-21A9895A0586}" srcOrd="1" destOrd="0" presId="urn:microsoft.com/office/officeart/2005/8/layout/vProcess5"/>
    <dgm:cxn modelId="{0966E142-5FBC-4052-BC41-95C24FD396A3}" type="presOf" srcId="{49E7F215-4EED-4E46-97BF-02EF92073218}" destId="{80482B22-01EF-43BE-A09B-965013996BF5}" srcOrd="1" destOrd="0" presId="urn:microsoft.com/office/officeart/2005/8/layout/vProcess5"/>
    <dgm:cxn modelId="{A261E748-AABC-460F-A116-662D6BA3604D}" type="presOf" srcId="{937A100F-F1DD-4DD3-922C-A16014F42E55}" destId="{9F54FAB0-F116-4F98-B95C-589630C85455}" srcOrd="0" destOrd="0" presId="urn:microsoft.com/office/officeart/2005/8/layout/vProcess5"/>
    <dgm:cxn modelId="{944D634A-066B-4802-A907-C37C6D6EED4A}" type="presOf" srcId="{6E514C56-A976-4848-8730-8729FCE45F91}" destId="{AD5953EE-ADC8-44AD-92E4-6FB6DE12FD12}" srcOrd="0" destOrd="0" presId="urn:microsoft.com/office/officeart/2005/8/layout/vProcess5"/>
    <dgm:cxn modelId="{792B8A77-C637-44A2-ADB1-1CB6574FD1BC}" srcId="{11B2DD8F-3432-4153-BC08-B837BBA57358}" destId="{766E537E-05F2-477E-8CB4-9F405BC00117}" srcOrd="2" destOrd="0" parTransId="{487CFDFA-730E-416B-940B-B0B312672F07}" sibTransId="{47A69897-CB3C-4079-8A8F-5E06EE399547}"/>
    <dgm:cxn modelId="{AC45208A-19C6-4A33-A191-9956698C41F2}" srcId="{11B2DD8F-3432-4153-BC08-B837BBA57358}" destId="{49E7F215-4EED-4E46-97BF-02EF92073218}" srcOrd="0" destOrd="0" parTransId="{2D92237B-0DA4-4BD6-B570-242463395697}" sibTransId="{937A100F-F1DD-4DD3-922C-A16014F42E55}"/>
    <dgm:cxn modelId="{3852E2A5-FAA9-45D5-8B60-E0A8525C3340}" type="presOf" srcId="{E45A7D16-3D9D-4BE7-B4B5-2406F648963D}" destId="{695C33C6-0F55-474D-A143-20FF723CCB48}" srcOrd="0" destOrd="0" presId="urn:microsoft.com/office/officeart/2005/8/layout/vProcess5"/>
    <dgm:cxn modelId="{EC4F05A8-7A36-4F80-9AD7-070A0270A039}" type="presOf" srcId="{766E537E-05F2-477E-8CB4-9F405BC00117}" destId="{C0580ADF-0CEE-4F9B-839C-4BAD78A89511}" srcOrd="0" destOrd="0" presId="urn:microsoft.com/office/officeart/2005/8/layout/vProcess5"/>
    <dgm:cxn modelId="{51D141AA-DDAB-4FA4-B052-65E7F36DCAAD}" type="presOf" srcId="{766E537E-05F2-477E-8CB4-9F405BC00117}" destId="{37F49321-FD8A-4CF8-9DB2-4817AE62BBCE}" srcOrd="1" destOrd="0" presId="urn:microsoft.com/office/officeart/2005/8/layout/vProcess5"/>
    <dgm:cxn modelId="{7D1C9AB8-623B-4A24-B2BB-8F6A7FFBD419}" srcId="{11B2DD8F-3432-4153-BC08-B837BBA57358}" destId="{6E514C56-A976-4848-8730-8729FCE45F91}" srcOrd="1" destOrd="0" parTransId="{6AE78428-086C-44E7-81D2-92ABEB2872B8}" sibTransId="{E45A7D16-3D9D-4BE7-B4B5-2406F648963D}"/>
    <dgm:cxn modelId="{522CB5D2-4588-42F1-926B-9EA19F929AA5}" type="presOf" srcId="{49E7F215-4EED-4E46-97BF-02EF92073218}" destId="{649729B8-3534-4247-A1D8-7974F0603189}" srcOrd="0" destOrd="0" presId="urn:microsoft.com/office/officeart/2005/8/layout/vProcess5"/>
    <dgm:cxn modelId="{4E183A5A-F069-41CB-BBB1-466592A57E9E}" type="presParOf" srcId="{7823F4BC-66D5-465C-A612-DA43C47FB7D3}" destId="{35F65DBD-C704-4808-B295-7F6CEF384306}" srcOrd="0" destOrd="0" presId="urn:microsoft.com/office/officeart/2005/8/layout/vProcess5"/>
    <dgm:cxn modelId="{3692092B-B781-4121-89D0-348CFCF8D002}" type="presParOf" srcId="{7823F4BC-66D5-465C-A612-DA43C47FB7D3}" destId="{649729B8-3534-4247-A1D8-7974F0603189}" srcOrd="1" destOrd="0" presId="urn:microsoft.com/office/officeart/2005/8/layout/vProcess5"/>
    <dgm:cxn modelId="{7C366889-E963-4B2A-BD9D-AFC8913C45F5}" type="presParOf" srcId="{7823F4BC-66D5-465C-A612-DA43C47FB7D3}" destId="{AD5953EE-ADC8-44AD-92E4-6FB6DE12FD12}" srcOrd="2" destOrd="0" presId="urn:microsoft.com/office/officeart/2005/8/layout/vProcess5"/>
    <dgm:cxn modelId="{76EFF835-6DAF-4EDB-A553-1DDE061ED4EF}" type="presParOf" srcId="{7823F4BC-66D5-465C-A612-DA43C47FB7D3}" destId="{C0580ADF-0CEE-4F9B-839C-4BAD78A89511}" srcOrd="3" destOrd="0" presId="urn:microsoft.com/office/officeart/2005/8/layout/vProcess5"/>
    <dgm:cxn modelId="{DDAFCBFD-667D-41A4-8DA0-86ABF83BA369}" type="presParOf" srcId="{7823F4BC-66D5-465C-A612-DA43C47FB7D3}" destId="{9F54FAB0-F116-4F98-B95C-589630C85455}" srcOrd="4" destOrd="0" presId="urn:microsoft.com/office/officeart/2005/8/layout/vProcess5"/>
    <dgm:cxn modelId="{6C6CAB28-44BA-49EF-B661-6D6E5B2351E4}" type="presParOf" srcId="{7823F4BC-66D5-465C-A612-DA43C47FB7D3}" destId="{695C33C6-0F55-474D-A143-20FF723CCB48}" srcOrd="5" destOrd="0" presId="urn:microsoft.com/office/officeart/2005/8/layout/vProcess5"/>
    <dgm:cxn modelId="{C5FF3CD4-F9F5-4605-9AFD-EBE7B93B02CD}" type="presParOf" srcId="{7823F4BC-66D5-465C-A612-DA43C47FB7D3}" destId="{80482B22-01EF-43BE-A09B-965013996BF5}" srcOrd="6" destOrd="0" presId="urn:microsoft.com/office/officeart/2005/8/layout/vProcess5"/>
    <dgm:cxn modelId="{73781A45-7D44-490E-A891-7067941B70AE}" type="presParOf" srcId="{7823F4BC-66D5-465C-A612-DA43C47FB7D3}" destId="{CF5A7937-1C9D-4D08-838A-21A9895A0586}" srcOrd="7" destOrd="0" presId="urn:microsoft.com/office/officeart/2005/8/layout/vProcess5"/>
    <dgm:cxn modelId="{AA720B58-3F7C-4D23-A48A-A9B34400046D}" type="presParOf" srcId="{7823F4BC-66D5-465C-A612-DA43C47FB7D3}" destId="{37F49321-FD8A-4CF8-9DB2-4817AE62BBC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8AC3EC-1BCE-456B-BFB0-12994F32DAA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74ED26-E8BB-4FBE-97CB-3CC4C63BE442}">
      <dgm:prSet/>
      <dgm:spPr/>
      <dgm:t>
        <a:bodyPr/>
        <a:lstStyle/>
        <a:p>
          <a:r>
            <a:rPr lang="en-US"/>
            <a:t>Learned about DMT Campaign at N4a Conference 2017</a:t>
          </a:r>
        </a:p>
      </dgm:t>
    </dgm:pt>
    <dgm:pt modelId="{11B86261-FFFE-41E5-9C59-26F96D6F6CB9}" type="parTrans" cxnId="{2B7B92CE-301A-4EFD-B8F8-3921EBB2DF2B}">
      <dgm:prSet/>
      <dgm:spPr/>
      <dgm:t>
        <a:bodyPr/>
        <a:lstStyle/>
        <a:p>
          <a:endParaRPr lang="en-US"/>
        </a:p>
      </dgm:t>
    </dgm:pt>
    <dgm:pt modelId="{42D65A6E-DE4A-4F07-9709-CC655F61214A}" type="sibTrans" cxnId="{2B7B92CE-301A-4EFD-B8F8-3921EBB2DF2B}">
      <dgm:prSet/>
      <dgm:spPr/>
      <dgm:t>
        <a:bodyPr/>
        <a:lstStyle/>
        <a:p>
          <a:endParaRPr lang="en-US"/>
        </a:p>
      </dgm:t>
    </dgm:pt>
    <dgm:pt modelId="{4F08D678-ECB5-414F-ACE8-8B2BCF722211}">
      <dgm:prSet/>
      <dgm:spPr/>
      <dgm:t>
        <a:bodyPr/>
        <a:lstStyle/>
        <a:p>
          <a:r>
            <a:rPr lang="en-US"/>
            <a:t>Instantly knew PCA wanted to lead this campaign, why? </a:t>
          </a:r>
        </a:p>
      </dgm:t>
    </dgm:pt>
    <dgm:pt modelId="{DA7AE771-2292-4738-B931-5ECC35173EDF}" type="parTrans" cxnId="{5C432266-A738-4136-A4B2-8B33DDA0D3F8}">
      <dgm:prSet/>
      <dgm:spPr/>
      <dgm:t>
        <a:bodyPr/>
        <a:lstStyle/>
        <a:p>
          <a:endParaRPr lang="en-US"/>
        </a:p>
      </dgm:t>
    </dgm:pt>
    <dgm:pt modelId="{B766F77E-97B2-40A9-A30B-87CE5A692755}" type="sibTrans" cxnId="{5C432266-A738-4136-A4B2-8B33DDA0D3F8}">
      <dgm:prSet/>
      <dgm:spPr/>
      <dgm:t>
        <a:bodyPr/>
        <a:lstStyle/>
        <a:p>
          <a:endParaRPr lang="en-US"/>
        </a:p>
      </dgm:t>
    </dgm:pt>
    <dgm:pt modelId="{74400FC6-77C1-4D0D-8136-98B6CCA864DB}">
      <dgm:prSet/>
      <dgm:spPr/>
      <dgm:t>
        <a:bodyPr/>
        <a:lstStyle/>
        <a:p>
          <a:r>
            <a:rPr lang="en-US" i="1"/>
            <a:t>Bring awareness to the senior issue</a:t>
          </a:r>
          <a:endParaRPr lang="en-US"/>
        </a:p>
      </dgm:t>
    </dgm:pt>
    <dgm:pt modelId="{10347890-EEE9-4ED5-9A79-ED0303165EB1}" type="parTrans" cxnId="{94ECCCF9-EDAB-4649-A4F9-30547C0293F1}">
      <dgm:prSet/>
      <dgm:spPr/>
      <dgm:t>
        <a:bodyPr/>
        <a:lstStyle/>
        <a:p>
          <a:endParaRPr lang="en-US"/>
        </a:p>
      </dgm:t>
    </dgm:pt>
    <dgm:pt modelId="{D14B2D3F-6A9B-48D2-B1F7-929E5DABDAC4}" type="sibTrans" cxnId="{94ECCCF9-EDAB-4649-A4F9-30547C0293F1}">
      <dgm:prSet/>
      <dgm:spPr/>
      <dgm:t>
        <a:bodyPr/>
        <a:lstStyle/>
        <a:p>
          <a:endParaRPr lang="en-US"/>
        </a:p>
      </dgm:t>
    </dgm:pt>
    <dgm:pt modelId="{948DBD23-A70F-4CD9-85A3-233C0CF116BB}">
      <dgm:prSet/>
      <dgm:spPr/>
      <dgm:t>
        <a:bodyPr/>
        <a:lstStyle/>
        <a:p>
          <a:r>
            <a:rPr lang="en-US" i="1" dirty="0"/>
            <a:t>Lack of association of hunger with seniors</a:t>
          </a:r>
          <a:endParaRPr lang="en-US" dirty="0"/>
        </a:p>
      </dgm:t>
    </dgm:pt>
    <dgm:pt modelId="{C8554862-E6E6-4797-860D-795D501DFDC3}" type="parTrans" cxnId="{4553FE00-2C70-44E2-BA1B-C68844B5F880}">
      <dgm:prSet/>
      <dgm:spPr/>
      <dgm:t>
        <a:bodyPr/>
        <a:lstStyle/>
        <a:p>
          <a:endParaRPr lang="en-US"/>
        </a:p>
      </dgm:t>
    </dgm:pt>
    <dgm:pt modelId="{2964BA74-B313-4E89-BF38-C46F176D5F11}" type="sibTrans" cxnId="{4553FE00-2C70-44E2-BA1B-C68844B5F880}">
      <dgm:prSet/>
      <dgm:spPr/>
      <dgm:t>
        <a:bodyPr/>
        <a:lstStyle/>
        <a:p>
          <a:endParaRPr lang="en-US"/>
        </a:p>
      </dgm:t>
    </dgm:pt>
    <dgm:pt modelId="{683542D7-3D4D-4F60-9581-675C7A88CF92}">
      <dgm:prSet/>
      <dgm:spPr/>
      <dgm:t>
        <a:bodyPr/>
        <a:lstStyle/>
        <a:p>
          <a:r>
            <a:rPr lang="en-US" i="1"/>
            <a:t>Connect people to resources</a:t>
          </a:r>
          <a:endParaRPr lang="en-US"/>
        </a:p>
      </dgm:t>
    </dgm:pt>
    <dgm:pt modelId="{FD0B5636-E8A5-4D63-82FE-4FBD39C56651}" type="parTrans" cxnId="{79C4449B-018E-4A56-8663-D8140649EECA}">
      <dgm:prSet/>
      <dgm:spPr/>
      <dgm:t>
        <a:bodyPr/>
        <a:lstStyle/>
        <a:p>
          <a:endParaRPr lang="en-US"/>
        </a:p>
      </dgm:t>
    </dgm:pt>
    <dgm:pt modelId="{853DBA6C-65A4-4859-A82C-DE04B51EE67A}" type="sibTrans" cxnId="{79C4449B-018E-4A56-8663-D8140649EECA}">
      <dgm:prSet/>
      <dgm:spPr/>
      <dgm:t>
        <a:bodyPr/>
        <a:lstStyle/>
        <a:p>
          <a:endParaRPr lang="en-US"/>
        </a:p>
      </dgm:t>
    </dgm:pt>
    <dgm:pt modelId="{2513837A-38BE-4562-9719-ABB10522FBCA}" type="pres">
      <dgm:prSet presAssocID="{C08AC3EC-1BCE-456B-BFB0-12994F32DAAB}" presName="linear" presStyleCnt="0">
        <dgm:presLayoutVars>
          <dgm:animLvl val="lvl"/>
          <dgm:resizeHandles val="exact"/>
        </dgm:presLayoutVars>
      </dgm:prSet>
      <dgm:spPr/>
    </dgm:pt>
    <dgm:pt modelId="{62ED6FB5-7FA8-4697-A005-8CED5DF1C5C9}" type="pres">
      <dgm:prSet presAssocID="{6C74ED26-E8BB-4FBE-97CB-3CC4C63BE4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EAE104-0D08-4B65-ADF7-1BE466017109}" type="pres">
      <dgm:prSet presAssocID="{42D65A6E-DE4A-4F07-9709-CC655F61214A}" presName="spacer" presStyleCnt="0"/>
      <dgm:spPr/>
    </dgm:pt>
    <dgm:pt modelId="{2585E777-4297-4E32-B42A-F83BBDA1F34A}" type="pres">
      <dgm:prSet presAssocID="{4F08D678-ECB5-414F-ACE8-8B2BCF72221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3C1109C-3E25-4D8A-AF90-F9C2F250D061}" type="pres">
      <dgm:prSet presAssocID="{4F08D678-ECB5-414F-ACE8-8B2BCF72221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553FE00-2C70-44E2-BA1B-C68844B5F880}" srcId="{4F08D678-ECB5-414F-ACE8-8B2BCF722211}" destId="{948DBD23-A70F-4CD9-85A3-233C0CF116BB}" srcOrd="1" destOrd="0" parTransId="{C8554862-E6E6-4797-860D-795D501DFDC3}" sibTransId="{2964BA74-B313-4E89-BF38-C46F176D5F11}"/>
    <dgm:cxn modelId="{EB81991D-4D48-4EDE-872C-5AFFA1684ECE}" type="presOf" srcId="{6C74ED26-E8BB-4FBE-97CB-3CC4C63BE442}" destId="{62ED6FB5-7FA8-4697-A005-8CED5DF1C5C9}" srcOrd="0" destOrd="0" presId="urn:microsoft.com/office/officeart/2005/8/layout/vList2"/>
    <dgm:cxn modelId="{3096D61E-8B54-4E85-86A8-48D114ABA410}" type="presOf" srcId="{4F08D678-ECB5-414F-ACE8-8B2BCF722211}" destId="{2585E777-4297-4E32-B42A-F83BBDA1F34A}" srcOrd="0" destOrd="0" presId="urn:microsoft.com/office/officeart/2005/8/layout/vList2"/>
    <dgm:cxn modelId="{5C432266-A738-4136-A4B2-8B33DDA0D3F8}" srcId="{C08AC3EC-1BCE-456B-BFB0-12994F32DAAB}" destId="{4F08D678-ECB5-414F-ACE8-8B2BCF722211}" srcOrd="1" destOrd="0" parTransId="{DA7AE771-2292-4738-B931-5ECC35173EDF}" sibTransId="{B766F77E-97B2-40A9-A30B-87CE5A692755}"/>
    <dgm:cxn modelId="{AFE19768-D289-4DE1-8E51-D69215A7D4F5}" type="presOf" srcId="{683542D7-3D4D-4F60-9581-675C7A88CF92}" destId="{C3C1109C-3E25-4D8A-AF90-F9C2F250D061}" srcOrd="0" destOrd="2" presId="urn:microsoft.com/office/officeart/2005/8/layout/vList2"/>
    <dgm:cxn modelId="{A86D9D6A-2F25-40AA-8D9C-F8F15BE07DA7}" type="presOf" srcId="{948DBD23-A70F-4CD9-85A3-233C0CF116BB}" destId="{C3C1109C-3E25-4D8A-AF90-F9C2F250D061}" srcOrd="0" destOrd="1" presId="urn:microsoft.com/office/officeart/2005/8/layout/vList2"/>
    <dgm:cxn modelId="{CF862B57-9338-4B65-B382-9212D1E4F3FD}" type="presOf" srcId="{74400FC6-77C1-4D0D-8136-98B6CCA864DB}" destId="{C3C1109C-3E25-4D8A-AF90-F9C2F250D061}" srcOrd="0" destOrd="0" presId="urn:microsoft.com/office/officeart/2005/8/layout/vList2"/>
    <dgm:cxn modelId="{A377C899-08AE-4F36-94D6-DD1047271083}" type="presOf" srcId="{C08AC3EC-1BCE-456B-BFB0-12994F32DAAB}" destId="{2513837A-38BE-4562-9719-ABB10522FBCA}" srcOrd="0" destOrd="0" presId="urn:microsoft.com/office/officeart/2005/8/layout/vList2"/>
    <dgm:cxn modelId="{79C4449B-018E-4A56-8663-D8140649EECA}" srcId="{4F08D678-ECB5-414F-ACE8-8B2BCF722211}" destId="{683542D7-3D4D-4F60-9581-675C7A88CF92}" srcOrd="2" destOrd="0" parTransId="{FD0B5636-E8A5-4D63-82FE-4FBD39C56651}" sibTransId="{853DBA6C-65A4-4859-A82C-DE04B51EE67A}"/>
    <dgm:cxn modelId="{2B7B92CE-301A-4EFD-B8F8-3921EBB2DF2B}" srcId="{C08AC3EC-1BCE-456B-BFB0-12994F32DAAB}" destId="{6C74ED26-E8BB-4FBE-97CB-3CC4C63BE442}" srcOrd="0" destOrd="0" parTransId="{11B86261-FFFE-41E5-9C59-26F96D6F6CB9}" sibTransId="{42D65A6E-DE4A-4F07-9709-CC655F61214A}"/>
    <dgm:cxn modelId="{94ECCCF9-EDAB-4649-A4F9-30547C0293F1}" srcId="{4F08D678-ECB5-414F-ACE8-8B2BCF722211}" destId="{74400FC6-77C1-4D0D-8136-98B6CCA864DB}" srcOrd="0" destOrd="0" parTransId="{10347890-EEE9-4ED5-9A79-ED0303165EB1}" sibTransId="{D14B2D3F-6A9B-48D2-B1F7-929E5DABDAC4}"/>
    <dgm:cxn modelId="{A8198398-1B6E-4B31-AB22-5B86833F7A73}" type="presParOf" srcId="{2513837A-38BE-4562-9719-ABB10522FBCA}" destId="{62ED6FB5-7FA8-4697-A005-8CED5DF1C5C9}" srcOrd="0" destOrd="0" presId="urn:microsoft.com/office/officeart/2005/8/layout/vList2"/>
    <dgm:cxn modelId="{7F2B418C-5BF1-4C4A-8472-DBCF8DDFE405}" type="presParOf" srcId="{2513837A-38BE-4562-9719-ABB10522FBCA}" destId="{3AEAE104-0D08-4B65-ADF7-1BE466017109}" srcOrd="1" destOrd="0" presId="urn:microsoft.com/office/officeart/2005/8/layout/vList2"/>
    <dgm:cxn modelId="{22043C27-27AD-4840-8111-2CCFFEBF1EA2}" type="presParOf" srcId="{2513837A-38BE-4562-9719-ABB10522FBCA}" destId="{2585E777-4297-4E32-B42A-F83BBDA1F34A}" srcOrd="2" destOrd="0" presId="urn:microsoft.com/office/officeart/2005/8/layout/vList2"/>
    <dgm:cxn modelId="{DF8F3255-BE66-4BC8-B2D0-2831D979A691}" type="presParOf" srcId="{2513837A-38BE-4562-9719-ABB10522FBCA}" destId="{C3C1109C-3E25-4D8A-AF90-F9C2F250D06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C7641C-A278-4AC1-8061-EEEF61B7BE3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AFBF09-CB2A-490F-8BCA-36E571433A41}">
      <dgm:prSet/>
      <dgm:spPr/>
      <dgm:t>
        <a:bodyPr/>
        <a:lstStyle/>
        <a:p>
          <a:r>
            <a:rPr lang="en-US"/>
            <a:t>271,658 Elderly in Philadelphia</a:t>
          </a:r>
        </a:p>
      </dgm:t>
    </dgm:pt>
    <dgm:pt modelId="{199BE5C9-62CE-44DB-8617-4687FA22F1E6}" type="parTrans" cxnId="{01F19158-036C-4C3C-A1BB-25440F3BEE05}">
      <dgm:prSet/>
      <dgm:spPr/>
      <dgm:t>
        <a:bodyPr/>
        <a:lstStyle/>
        <a:p>
          <a:endParaRPr lang="en-US"/>
        </a:p>
      </dgm:t>
    </dgm:pt>
    <dgm:pt modelId="{D5C74E78-BC0D-4D03-85FA-CF4E52A3A7F1}" type="sibTrans" cxnId="{01F19158-036C-4C3C-A1BB-25440F3BEE05}">
      <dgm:prSet/>
      <dgm:spPr/>
      <dgm:t>
        <a:bodyPr/>
        <a:lstStyle/>
        <a:p>
          <a:endParaRPr lang="en-US"/>
        </a:p>
      </dgm:t>
    </dgm:pt>
    <dgm:pt modelId="{5A2A2415-DFE5-40EF-9BF2-13522EC0E38D}">
      <dgm:prSet/>
      <dgm:spPr/>
      <dgm:t>
        <a:bodyPr/>
        <a:lstStyle/>
        <a:p>
          <a:r>
            <a:rPr lang="en-US"/>
            <a:t>23% are Considered Low Income (62,481)</a:t>
          </a:r>
        </a:p>
      </dgm:t>
    </dgm:pt>
    <dgm:pt modelId="{7AF30A0D-30E4-478B-A0DB-38A86A402C11}" type="parTrans" cxnId="{9AEFABB3-809A-49F4-8465-F00D371B51B4}">
      <dgm:prSet/>
      <dgm:spPr/>
      <dgm:t>
        <a:bodyPr/>
        <a:lstStyle/>
        <a:p>
          <a:endParaRPr lang="en-US"/>
        </a:p>
      </dgm:t>
    </dgm:pt>
    <dgm:pt modelId="{39FDCBD4-83CD-4D7E-A2D1-3F9F4261F6CD}" type="sibTrans" cxnId="{9AEFABB3-809A-49F4-8465-F00D371B51B4}">
      <dgm:prSet/>
      <dgm:spPr/>
      <dgm:t>
        <a:bodyPr/>
        <a:lstStyle/>
        <a:p>
          <a:endParaRPr lang="en-US"/>
        </a:p>
      </dgm:t>
    </dgm:pt>
    <dgm:pt modelId="{A5AD3EE0-2A1B-41D2-A397-DF5B2294468E}">
      <dgm:prSet/>
      <dgm:spPr/>
      <dgm:t>
        <a:bodyPr/>
        <a:lstStyle/>
        <a:p>
          <a:r>
            <a:rPr lang="en-US"/>
            <a:t>1 in 2 Older Adults are at Risk</a:t>
          </a:r>
        </a:p>
      </dgm:t>
    </dgm:pt>
    <dgm:pt modelId="{E5F70E17-986E-4B9A-9C94-D134AE2FEF42}" type="parTrans" cxnId="{D1F4456B-0DA5-4CCA-BEC2-9E0B331C3F57}">
      <dgm:prSet/>
      <dgm:spPr/>
      <dgm:t>
        <a:bodyPr/>
        <a:lstStyle/>
        <a:p>
          <a:endParaRPr lang="en-US"/>
        </a:p>
      </dgm:t>
    </dgm:pt>
    <dgm:pt modelId="{EF7D094D-79A1-4657-A10A-3C3737591921}" type="sibTrans" cxnId="{D1F4456B-0DA5-4CCA-BEC2-9E0B331C3F57}">
      <dgm:prSet/>
      <dgm:spPr/>
      <dgm:t>
        <a:bodyPr/>
        <a:lstStyle/>
        <a:p>
          <a:endParaRPr lang="en-US"/>
        </a:p>
      </dgm:t>
    </dgm:pt>
    <dgm:pt modelId="{85CF50EC-41E0-4E78-AB12-1E132308C3D7}">
      <dgm:prSet/>
      <dgm:spPr/>
      <dgm:t>
        <a:bodyPr/>
        <a:lstStyle/>
        <a:p>
          <a:r>
            <a:rPr lang="en-US"/>
            <a:t>Numbers higher for Seniors in Health Care Settings</a:t>
          </a:r>
        </a:p>
      </dgm:t>
    </dgm:pt>
    <dgm:pt modelId="{966EE87B-DB48-4B65-9B18-4D8F928BD4B7}" type="parTrans" cxnId="{382DD9BD-3DD5-4EFE-BB30-1C82A3DDE1C0}">
      <dgm:prSet/>
      <dgm:spPr/>
      <dgm:t>
        <a:bodyPr/>
        <a:lstStyle/>
        <a:p>
          <a:endParaRPr lang="en-US"/>
        </a:p>
      </dgm:t>
    </dgm:pt>
    <dgm:pt modelId="{DFD67DB5-7584-49FA-A80D-981D069627B4}" type="sibTrans" cxnId="{382DD9BD-3DD5-4EFE-BB30-1C82A3DDE1C0}">
      <dgm:prSet/>
      <dgm:spPr/>
      <dgm:t>
        <a:bodyPr/>
        <a:lstStyle/>
        <a:p>
          <a:endParaRPr lang="en-US"/>
        </a:p>
      </dgm:t>
    </dgm:pt>
    <dgm:pt modelId="{86BF97FA-46C4-45AD-9D3C-4355EBE9F8B0}" type="pres">
      <dgm:prSet presAssocID="{95C7641C-A278-4AC1-8061-EEEF61B7BE3F}" presName="linear" presStyleCnt="0">
        <dgm:presLayoutVars>
          <dgm:animLvl val="lvl"/>
          <dgm:resizeHandles val="exact"/>
        </dgm:presLayoutVars>
      </dgm:prSet>
      <dgm:spPr/>
    </dgm:pt>
    <dgm:pt modelId="{6B762FB5-6314-47A8-A180-8EA475BB71E6}" type="pres">
      <dgm:prSet presAssocID="{1BAFBF09-CB2A-490F-8BCA-36E571433A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07A9A8-E24D-4D29-892D-C804536C403C}" type="pres">
      <dgm:prSet presAssocID="{D5C74E78-BC0D-4D03-85FA-CF4E52A3A7F1}" presName="spacer" presStyleCnt="0"/>
      <dgm:spPr/>
    </dgm:pt>
    <dgm:pt modelId="{DC84D72A-3969-4C62-99B1-D5F348F54C69}" type="pres">
      <dgm:prSet presAssocID="{5A2A2415-DFE5-40EF-9BF2-13522EC0E3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A24632-F1F7-42C0-9FC4-3924B70C10A2}" type="pres">
      <dgm:prSet presAssocID="{39FDCBD4-83CD-4D7E-A2D1-3F9F4261F6CD}" presName="spacer" presStyleCnt="0"/>
      <dgm:spPr/>
    </dgm:pt>
    <dgm:pt modelId="{F13CDF7F-567F-42B5-A270-9B0D6FAE8929}" type="pres">
      <dgm:prSet presAssocID="{A5AD3EE0-2A1B-41D2-A397-DF5B2294468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ADE774-244D-44E1-A452-D034340D6DF2}" type="pres">
      <dgm:prSet presAssocID="{EF7D094D-79A1-4657-A10A-3C3737591921}" presName="spacer" presStyleCnt="0"/>
      <dgm:spPr/>
    </dgm:pt>
    <dgm:pt modelId="{B517F89E-A997-4E7A-AF22-286D341056AB}" type="pres">
      <dgm:prSet presAssocID="{85CF50EC-41E0-4E78-AB12-1E132308C3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9DE943F-D886-4611-9E95-46DD34BE589F}" type="presOf" srcId="{95C7641C-A278-4AC1-8061-EEEF61B7BE3F}" destId="{86BF97FA-46C4-45AD-9D3C-4355EBE9F8B0}" srcOrd="0" destOrd="0" presId="urn:microsoft.com/office/officeart/2005/8/layout/vList2"/>
    <dgm:cxn modelId="{0F887D65-C50D-4C32-A50D-3DDD911F976D}" type="presOf" srcId="{1BAFBF09-CB2A-490F-8BCA-36E571433A41}" destId="{6B762FB5-6314-47A8-A180-8EA475BB71E6}" srcOrd="0" destOrd="0" presId="urn:microsoft.com/office/officeart/2005/8/layout/vList2"/>
    <dgm:cxn modelId="{D1F4456B-0DA5-4CCA-BEC2-9E0B331C3F57}" srcId="{95C7641C-A278-4AC1-8061-EEEF61B7BE3F}" destId="{A5AD3EE0-2A1B-41D2-A397-DF5B2294468E}" srcOrd="2" destOrd="0" parTransId="{E5F70E17-986E-4B9A-9C94-D134AE2FEF42}" sibTransId="{EF7D094D-79A1-4657-A10A-3C3737591921}"/>
    <dgm:cxn modelId="{532ACD50-F86C-4A2A-9884-7B2177C5C166}" type="presOf" srcId="{85CF50EC-41E0-4E78-AB12-1E132308C3D7}" destId="{B517F89E-A997-4E7A-AF22-286D341056AB}" srcOrd="0" destOrd="0" presId="urn:microsoft.com/office/officeart/2005/8/layout/vList2"/>
    <dgm:cxn modelId="{01F19158-036C-4C3C-A1BB-25440F3BEE05}" srcId="{95C7641C-A278-4AC1-8061-EEEF61B7BE3F}" destId="{1BAFBF09-CB2A-490F-8BCA-36E571433A41}" srcOrd="0" destOrd="0" parTransId="{199BE5C9-62CE-44DB-8617-4687FA22F1E6}" sibTransId="{D5C74E78-BC0D-4D03-85FA-CF4E52A3A7F1}"/>
    <dgm:cxn modelId="{9AEFABB3-809A-49F4-8465-F00D371B51B4}" srcId="{95C7641C-A278-4AC1-8061-EEEF61B7BE3F}" destId="{5A2A2415-DFE5-40EF-9BF2-13522EC0E38D}" srcOrd="1" destOrd="0" parTransId="{7AF30A0D-30E4-478B-A0DB-38A86A402C11}" sibTransId="{39FDCBD4-83CD-4D7E-A2D1-3F9F4261F6CD}"/>
    <dgm:cxn modelId="{DAC1F6B5-BCDA-47CC-9B1C-A819CA759F76}" type="presOf" srcId="{5A2A2415-DFE5-40EF-9BF2-13522EC0E38D}" destId="{DC84D72A-3969-4C62-99B1-D5F348F54C69}" srcOrd="0" destOrd="0" presId="urn:microsoft.com/office/officeart/2005/8/layout/vList2"/>
    <dgm:cxn modelId="{382DD9BD-3DD5-4EFE-BB30-1C82A3DDE1C0}" srcId="{95C7641C-A278-4AC1-8061-EEEF61B7BE3F}" destId="{85CF50EC-41E0-4E78-AB12-1E132308C3D7}" srcOrd="3" destOrd="0" parTransId="{966EE87B-DB48-4B65-9B18-4D8F928BD4B7}" sibTransId="{DFD67DB5-7584-49FA-A80D-981D069627B4}"/>
    <dgm:cxn modelId="{523957E0-6006-414B-A7B6-7B5B1E57404E}" type="presOf" srcId="{A5AD3EE0-2A1B-41D2-A397-DF5B2294468E}" destId="{F13CDF7F-567F-42B5-A270-9B0D6FAE8929}" srcOrd="0" destOrd="0" presId="urn:microsoft.com/office/officeart/2005/8/layout/vList2"/>
    <dgm:cxn modelId="{D8C05BA3-20B0-44AA-AD45-F3DC759B4F1C}" type="presParOf" srcId="{86BF97FA-46C4-45AD-9D3C-4355EBE9F8B0}" destId="{6B762FB5-6314-47A8-A180-8EA475BB71E6}" srcOrd="0" destOrd="0" presId="urn:microsoft.com/office/officeart/2005/8/layout/vList2"/>
    <dgm:cxn modelId="{6A9A2070-0C04-488C-A186-A0B273B2FA87}" type="presParOf" srcId="{86BF97FA-46C4-45AD-9D3C-4355EBE9F8B0}" destId="{0807A9A8-E24D-4D29-892D-C804536C403C}" srcOrd="1" destOrd="0" presId="urn:microsoft.com/office/officeart/2005/8/layout/vList2"/>
    <dgm:cxn modelId="{47245CDB-A0B5-47E6-945F-610ED39776B1}" type="presParOf" srcId="{86BF97FA-46C4-45AD-9D3C-4355EBE9F8B0}" destId="{DC84D72A-3969-4C62-99B1-D5F348F54C69}" srcOrd="2" destOrd="0" presId="urn:microsoft.com/office/officeart/2005/8/layout/vList2"/>
    <dgm:cxn modelId="{2BE328B6-4E5D-45B1-89F7-E55CF019D7E8}" type="presParOf" srcId="{86BF97FA-46C4-45AD-9D3C-4355EBE9F8B0}" destId="{9DA24632-F1F7-42C0-9FC4-3924B70C10A2}" srcOrd="3" destOrd="0" presId="urn:microsoft.com/office/officeart/2005/8/layout/vList2"/>
    <dgm:cxn modelId="{0C307FFA-FB0D-4563-BF2D-FE8A69799079}" type="presParOf" srcId="{86BF97FA-46C4-45AD-9D3C-4355EBE9F8B0}" destId="{F13CDF7F-567F-42B5-A270-9B0D6FAE8929}" srcOrd="4" destOrd="0" presId="urn:microsoft.com/office/officeart/2005/8/layout/vList2"/>
    <dgm:cxn modelId="{A4EB5F79-E824-459F-9099-B034BED01AEC}" type="presParOf" srcId="{86BF97FA-46C4-45AD-9D3C-4355EBE9F8B0}" destId="{08ADE774-244D-44E1-A452-D034340D6DF2}" srcOrd="5" destOrd="0" presId="urn:microsoft.com/office/officeart/2005/8/layout/vList2"/>
    <dgm:cxn modelId="{CF792C4C-ED9B-4EA8-88B6-9111C148EA69}" type="presParOf" srcId="{86BF97FA-46C4-45AD-9D3C-4355EBE9F8B0}" destId="{B517F89E-A997-4E7A-AF22-286D341056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71CA23-CB63-445E-B47A-78D87C97282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289E72-87D4-46ED-8A5B-5FE7B898BD34}">
      <dgm:prSet/>
      <dgm:spPr/>
      <dgm:t>
        <a:bodyPr/>
        <a:lstStyle/>
        <a:p>
          <a:r>
            <a:rPr lang="en-US"/>
            <a:t>Year One - Internal</a:t>
          </a:r>
        </a:p>
      </dgm:t>
    </dgm:pt>
    <dgm:pt modelId="{FF528350-F61B-4235-9097-FC35E31C6B42}" type="parTrans" cxnId="{67418173-FE18-4EEA-922A-D414C90CEC22}">
      <dgm:prSet/>
      <dgm:spPr/>
      <dgm:t>
        <a:bodyPr/>
        <a:lstStyle/>
        <a:p>
          <a:endParaRPr lang="en-US"/>
        </a:p>
      </dgm:t>
    </dgm:pt>
    <dgm:pt modelId="{C8B0A215-F4D3-46B5-B00E-A10E9EF6622C}" type="sibTrans" cxnId="{67418173-FE18-4EEA-922A-D414C90CEC22}">
      <dgm:prSet/>
      <dgm:spPr/>
      <dgm:t>
        <a:bodyPr/>
        <a:lstStyle/>
        <a:p>
          <a:endParaRPr lang="en-US"/>
        </a:p>
      </dgm:t>
    </dgm:pt>
    <dgm:pt modelId="{D73A5F17-1853-4E3A-8CFE-E6D79BF8697F}">
      <dgm:prSet/>
      <dgm:spPr/>
      <dgm:t>
        <a:bodyPr/>
        <a:lstStyle/>
        <a:p>
          <a:r>
            <a:rPr lang="en-US"/>
            <a:t>Created PCA Committee</a:t>
          </a:r>
        </a:p>
      </dgm:t>
    </dgm:pt>
    <dgm:pt modelId="{33967DA5-E835-4CF0-96C3-B7C0AC7D8E1C}" type="parTrans" cxnId="{EAF9F1C2-9935-4628-8883-1B9F88FC0E7B}">
      <dgm:prSet/>
      <dgm:spPr/>
      <dgm:t>
        <a:bodyPr/>
        <a:lstStyle/>
        <a:p>
          <a:endParaRPr lang="en-US"/>
        </a:p>
      </dgm:t>
    </dgm:pt>
    <dgm:pt modelId="{299979FE-37FD-4DF1-A685-851A39EC0E9A}" type="sibTrans" cxnId="{EAF9F1C2-9935-4628-8883-1B9F88FC0E7B}">
      <dgm:prSet/>
      <dgm:spPr/>
      <dgm:t>
        <a:bodyPr/>
        <a:lstStyle/>
        <a:p>
          <a:endParaRPr lang="en-US"/>
        </a:p>
      </dgm:t>
    </dgm:pt>
    <dgm:pt modelId="{656FC75D-5AC0-4854-995F-08E870F4D4F9}">
      <dgm:prSet/>
      <dgm:spPr/>
      <dgm:t>
        <a:bodyPr/>
        <a:lstStyle/>
        <a:p>
          <a:r>
            <a:rPr lang="en-US"/>
            <a:t>Every Department Represented</a:t>
          </a:r>
        </a:p>
      </dgm:t>
    </dgm:pt>
    <dgm:pt modelId="{AC8F4203-EA5F-42D1-B13C-41A4E99BFFD4}" type="parTrans" cxnId="{244C01BF-4B99-4DAE-B3BF-EDBC6F6460FB}">
      <dgm:prSet/>
      <dgm:spPr/>
      <dgm:t>
        <a:bodyPr/>
        <a:lstStyle/>
        <a:p>
          <a:endParaRPr lang="en-US"/>
        </a:p>
      </dgm:t>
    </dgm:pt>
    <dgm:pt modelId="{F3A3FACD-6554-41AC-B8C7-2DD476354172}" type="sibTrans" cxnId="{244C01BF-4B99-4DAE-B3BF-EDBC6F6460FB}">
      <dgm:prSet/>
      <dgm:spPr/>
      <dgm:t>
        <a:bodyPr/>
        <a:lstStyle/>
        <a:p>
          <a:endParaRPr lang="en-US"/>
        </a:p>
      </dgm:t>
    </dgm:pt>
    <dgm:pt modelId="{286533B9-C565-4A15-A1AC-BF33C250D761}">
      <dgm:prSet/>
      <dgm:spPr/>
      <dgm:t>
        <a:bodyPr/>
        <a:lstStyle/>
        <a:p>
          <a:r>
            <a:rPr lang="en-US"/>
            <a:t>Mission Statement </a:t>
          </a:r>
        </a:p>
      </dgm:t>
    </dgm:pt>
    <dgm:pt modelId="{BC01FF01-9DFB-4158-B035-05508AEA3650}" type="parTrans" cxnId="{6A8B0434-FAC6-4460-82D2-574AB56F1188}">
      <dgm:prSet/>
      <dgm:spPr/>
      <dgm:t>
        <a:bodyPr/>
        <a:lstStyle/>
        <a:p>
          <a:endParaRPr lang="en-US"/>
        </a:p>
      </dgm:t>
    </dgm:pt>
    <dgm:pt modelId="{030BF5A6-CBF1-43D1-8FD9-5D405177C720}" type="sibTrans" cxnId="{6A8B0434-FAC6-4460-82D2-574AB56F1188}">
      <dgm:prSet/>
      <dgm:spPr/>
      <dgm:t>
        <a:bodyPr/>
        <a:lstStyle/>
        <a:p>
          <a:endParaRPr lang="en-US"/>
        </a:p>
      </dgm:t>
    </dgm:pt>
    <dgm:pt modelId="{626388F4-4F25-42F9-A042-C2C40AB3A767}">
      <dgm:prSet/>
      <dgm:spPr/>
      <dgm:t>
        <a:bodyPr/>
        <a:lstStyle/>
        <a:p>
          <a:r>
            <a:rPr lang="en-US" b="0" i="0" dirty="0"/>
            <a:t>The mission of the Defeat Malnutrition Today Philadelphia </a:t>
          </a:r>
          <a:r>
            <a:rPr lang="en-US" b="0" i="0"/>
            <a:t>Coalition’s is </a:t>
          </a:r>
          <a:r>
            <a:rPr lang="en-US" b="0" i="0" dirty="0"/>
            <a:t>to eliminate malnutrition among Philadelphia seniors through education, collaboration and advocacy.</a:t>
          </a:r>
          <a:endParaRPr lang="en-US" dirty="0"/>
        </a:p>
      </dgm:t>
    </dgm:pt>
    <dgm:pt modelId="{B035FA6A-53AB-47B1-8F0A-769115F76AAC}" type="parTrans" cxnId="{7E8DDFCB-EC5F-4899-9702-F87638A779AB}">
      <dgm:prSet/>
      <dgm:spPr/>
      <dgm:t>
        <a:bodyPr/>
        <a:lstStyle/>
        <a:p>
          <a:endParaRPr lang="en-US"/>
        </a:p>
      </dgm:t>
    </dgm:pt>
    <dgm:pt modelId="{7826DEF5-7E64-4AF8-9210-6C743F068377}" type="sibTrans" cxnId="{7E8DDFCB-EC5F-4899-9702-F87638A779AB}">
      <dgm:prSet/>
      <dgm:spPr/>
      <dgm:t>
        <a:bodyPr/>
        <a:lstStyle/>
        <a:p>
          <a:endParaRPr lang="en-US"/>
        </a:p>
      </dgm:t>
    </dgm:pt>
    <dgm:pt modelId="{0C3F8AE5-5B71-45AE-9A30-0B26CD59141A}" type="pres">
      <dgm:prSet presAssocID="{9871CA23-CB63-445E-B47A-78D87C972827}" presName="linear" presStyleCnt="0">
        <dgm:presLayoutVars>
          <dgm:animLvl val="lvl"/>
          <dgm:resizeHandles val="exact"/>
        </dgm:presLayoutVars>
      </dgm:prSet>
      <dgm:spPr/>
    </dgm:pt>
    <dgm:pt modelId="{089E5EA2-E0F0-4160-A83F-1D36491545D3}" type="pres">
      <dgm:prSet presAssocID="{E5289E72-87D4-46ED-8A5B-5FE7B898BD3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A12AE6D-02F2-40A1-A0A9-B159D7BEC075}" type="pres">
      <dgm:prSet presAssocID="{E5289E72-87D4-46ED-8A5B-5FE7B898BD34}" presName="childText" presStyleLbl="revTx" presStyleIdx="0" presStyleCnt="2">
        <dgm:presLayoutVars>
          <dgm:bulletEnabled val="1"/>
        </dgm:presLayoutVars>
      </dgm:prSet>
      <dgm:spPr/>
    </dgm:pt>
    <dgm:pt modelId="{CA8CD737-3518-489F-A410-C2300B5ABA04}" type="pres">
      <dgm:prSet presAssocID="{286533B9-C565-4A15-A1AC-BF33C250D76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AFD30F3-179C-4DA8-8D09-A0DE950A4D05}" type="pres">
      <dgm:prSet presAssocID="{286533B9-C565-4A15-A1AC-BF33C250D76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8520E33-FDC9-42B1-8B8A-9FEC8D657FB2}" type="presOf" srcId="{286533B9-C565-4A15-A1AC-BF33C250D761}" destId="{CA8CD737-3518-489F-A410-C2300B5ABA04}" srcOrd="0" destOrd="0" presId="urn:microsoft.com/office/officeart/2005/8/layout/vList2"/>
    <dgm:cxn modelId="{6A8B0434-FAC6-4460-82D2-574AB56F1188}" srcId="{9871CA23-CB63-445E-B47A-78D87C972827}" destId="{286533B9-C565-4A15-A1AC-BF33C250D761}" srcOrd="1" destOrd="0" parTransId="{BC01FF01-9DFB-4158-B035-05508AEA3650}" sibTransId="{030BF5A6-CBF1-43D1-8FD9-5D405177C720}"/>
    <dgm:cxn modelId="{010F156A-58D6-437B-AF4E-1CDA919EFD2E}" type="presOf" srcId="{E5289E72-87D4-46ED-8A5B-5FE7B898BD34}" destId="{089E5EA2-E0F0-4160-A83F-1D36491545D3}" srcOrd="0" destOrd="0" presId="urn:microsoft.com/office/officeart/2005/8/layout/vList2"/>
    <dgm:cxn modelId="{1546486D-14DB-4F5B-A2A6-6A128679162A}" type="presOf" srcId="{626388F4-4F25-42F9-A042-C2C40AB3A767}" destId="{BAFD30F3-179C-4DA8-8D09-A0DE950A4D05}" srcOrd="0" destOrd="0" presId="urn:microsoft.com/office/officeart/2005/8/layout/vList2"/>
    <dgm:cxn modelId="{67418173-FE18-4EEA-922A-D414C90CEC22}" srcId="{9871CA23-CB63-445E-B47A-78D87C972827}" destId="{E5289E72-87D4-46ED-8A5B-5FE7B898BD34}" srcOrd="0" destOrd="0" parTransId="{FF528350-F61B-4235-9097-FC35E31C6B42}" sibTransId="{C8B0A215-F4D3-46B5-B00E-A10E9EF6622C}"/>
    <dgm:cxn modelId="{244C01BF-4B99-4DAE-B3BF-EDBC6F6460FB}" srcId="{E5289E72-87D4-46ED-8A5B-5FE7B898BD34}" destId="{656FC75D-5AC0-4854-995F-08E870F4D4F9}" srcOrd="1" destOrd="0" parTransId="{AC8F4203-EA5F-42D1-B13C-41A4E99BFFD4}" sibTransId="{F3A3FACD-6554-41AC-B8C7-2DD476354172}"/>
    <dgm:cxn modelId="{EAF9F1C2-9935-4628-8883-1B9F88FC0E7B}" srcId="{E5289E72-87D4-46ED-8A5B-5FE7B898BD34}" destId="{D73A5F17-1853-4E3A-8CFE-E6D79BF8697F}" srcOrd="0" destOrd="0" parTransId="{33967DA5-E835-4CF0-96C3-B7C0AC7D8E1C}" sibTransId="{299979FE-37FD-4DF1-A685-851A39EC0E9A}"/>
    <dgm:cxn modelId="{15F11BC7-B963-426B-BE9D-30B102514C38}" type="presOf" srcId="{656FC75D-5AC0-4854-995F-08E870F4D4F9}" destId="{6A12AE6D-02F2-40A1-A0A9-B159D7BEC075}" srcOrd="0" destOrd="1" presId="urn:microsoft.com/office/officeart/2005/8/layout/vList2"/>
    <dgm:cxn modelId="{7E8DDFCB-EC5F-4899-9702-F87638A779AB}" srcId="{286533B9-C565-4A15-A1AC-BF33C250D761}" destId="{626388F4-4F25-42F9-A042-C2C40AB3A767}" srcOrd="0" destOrd="0" parTransId="{B035FA6A-53AB-47B1-8F0A-769115F76AAC}" sibTransId="{7826DEF5-7E64-4AF8-9210-6C743F068377}"/>
    <dgm:cxn modelId="{D436CCCF-E264-451A-8622-6FC105003808}" type="presOf" srcId="{D73A5F17-1853-4E3A-8CFE-E6D79BF8697F}" destId="{6A12AE6D-02F2-40A1-A0A9-B159D7BEC075}" srcOrd="0" destOrd="0" presId="urn:microsoft.com/office/officeart/2005/8/layout/vList2"/>
    <dgm:cxn modelId="{DDE499F9-DAE5-42FC-BE39-1B909369D575}" type="presOf" srcId="{9871CA23-CB63-445E-B47A-78D87C972827}" destId="{0C3F8AE5-5B71-45AE-9A30-0B26CD59141A}" srcOrd="0" destOrd="0" presId="urn:microsoft.com/office/officeart/2005/8/layout/vList2"/>
    <dgm:cxn modelId="{1C80724F-2044-4537-807E-0248C30BB30D}" type="presParOf" srcId="{0C3F8AE5-5B71-45AE-9A30-0B26CD59141A}" destId="{089E5EA2-E0F0-4160-A83F-1D36491545D3}" srcOrd="0" destOrd="0" presId="urn:microsoft.com/office/officeart/2005/8/layout/vList2"/>
    <dgm:cxn modelId="{C76005BD-FD7F-4A12-92B0-C032FDA93F9F}" type="presParOf" srcId="{0C3F8AE5-5B71-45AE-9A30-0B26CD59141A}" destId="{6A12AE6D-02F2-40A1-A0A9-B159D7BEC075}" srcOrd="1" destOrd="0" presId="urn:microsoft.com/office/officeart/2005/8/layout/vList2"/>
    <dgm:cxn modelId="{4E5F414E-EE12-4155-9FE0-1CA9397EA891}" type="presParOf" srcId="{0C3F8AE5-5B71-45AE-9A30-0B26CD59141A}" destId="{CA8CD737-3518-489F-A410-C2300B5ABA04}" srcOrd="2" destOrd="0" presId="urn:microsoft.com/office/officeart/2005/8/layout/vList2"/>
    <dgm:cxn modelId="{812E795D-9B99-40F2-B905-503E7935EDCC}" type="presParOf" srcId="{0C3F8AE5-5B71-45AE-9A30-0B26CD59141A}" destId="{BAFD30F3-179C-4DA8-8D09-A0DE950A4D0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E06378-B2B5-459E-9B9D-C77AC24E17E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835806-3B19-4A4F-B1A2-A50BA7A92596}">
      <dgm:prSet/>
      <dgm:spPr/>
      <dgm:t>
        <a:bodyPr/>
        <a:lstStyle/>
        <a:p>
          <a:r>
            <a:rPr lang="en-US"/>
            <a:t>Day Long Event – 04/20/18</a:t>
          </a:r>
        </a:p>
      </dgm:t>
    </dgm:pt>
    <dgm:pt modelId="{3F34A7B8-EF04-4546-8CC0-81F3F7A1CB1A}" type="parTrans" cxnId="{E88A1260-5F86-4484-B3F7-3471F3935A6F}">
      <dgm:prSet/>
      <dgm:spPr/>
      <dgm:t>
        <a:bodyPr/>
        <a:lstStyle/>
        <a:p>
          <a:endParaRPr lang="en-US"/>
        </a:p>
      </dgm:t>
    </dgm:pt>
    <dgm:pt modelId="{3B9C6EC6-5B7B-4C93-8417-B44B9A8D606A}" type="sibTrans" cxnId="{E88A1260-5F86-4484-B3F7-3471F3935A6F}">
      <dgm:prSet/>
      <dgm:spPr/>
      <dgm:t>
        <a:bodyPr/>
        <a:lstStyle/>
        <a:p>
          <a:endParaRPr lang="en-US"/>
        </a:p>
      </dgm:t>
    </dgm:pt>
    <dgm:pt modelId="{DADA936A-B315-4378-BB10-E974EFEE636B}">
      <dgm:prSet/>
      <dgm:spPr/>
      <dgm:t>
        <a:bodyPr/>
        <a:lstStyle/>
        <a:p>
          <a:r>
            <a:rPr lang="en-US"/>
            <a:t>Food Panel – Agencies We Work With</a:t>
          </a:r>
        </a:p>
      </dgm:t>
    </dgm:pt>
    <dgm:pt modelId="{DC7F667B-28DA-4E9A-9A72-8A2DB36E90A8}" type="parTrans" cxnId="{D145C846-207E-40B5-9BF6-BA3685A42E8D}">
      <dgm:prSet/>
      <dgm:spPr/>
      <dgm:t>
        <a:bodyPr/>
        <a:lstStyle/>
        <a:p>
          <a:endParaRPr lang="en-US"/>
        </a:p>
      </dgm:t>
    </dgm:pt>
    <dgm:pt modelId="{67D50078-FBD2-48F4-9F0F-B0E605893DF1}" type="sibTrans" cxnId="{D145C846-207E-40B5-9BF6-BA3685A42E8D}">
      <dgm:prSet/>
      <dgm:spPr/>
      <dgm:t>
        <a:bodyPr/>
        <a:lstStyle/>
        <a:p>
          <a:endParaRPr lang="en-US"/>
        </a:p>
      </dgm:t>
    </dgm:pt>
    <dgm:pt modelId="{BA1322F6-34BD-45CE-B232-555DB7923F51}">
      <dgm:prSet/>
      <dgm:spPr/>
      <dgm:t>
        <a:bodyPr/>
        <a:lstStyle/>
        <a:p>
          <a:r>
            <a:rPr lang="en-US"/>
            <a:t>Philabundance</a:t>
          </a:r>
        </a:p>
      </dgm:t>
    </dgm:pt>
    <dgm:pt modelId="{382C2F6E-27B4-47AF-A19D-DCF08F037EA6}" type="parTrans" cxnId="{39FBADF3-1258-4C89-87A2-C604B642A207}">
      <dgm:prSet/>
      <dgm:spPr/>
      <dgm:t>
        <a:bodyPr/>
        <a:lstStyle/>
        <a:p>
          <a:endParaRPr lang="en-US"/>
        </a:p>
      </dgm:t>
    </dgm:pt>
    <dgm:pt modelId="{65AD6B87-027A-4DAB-836D-5CD0A713A81C}" type="sibTrans" cxnId="{39FBADF3-1258-4C89-87A2-C604B642A207}">
      <dgm:prSet/>
      <dgm:spPr/>
      <dgm:t>
        <a:bodyPr/>
        <a:lstStyle/>
        <a:p>
          <a:endParaRPr lang="en-US"/>
        </a:p>
      </dgm:t>
    </dgm:pt>
    <dgm:pt modelId="{585DFBB9-9C13-4A95-A842-68AB83F14C29}">
      <dgm:prSet/>
      <dgm:spPr/>
      <dgm:t>
        <a:bodyPr/>
        <a:lstStyle/>
        <a:p>
          <a:r>
            <a:rPr lang="en-US"/>
            <a:t>Shared Food Program</a:t>
          </a:r>
        </a:p>
      </dgm:t>
    </dgm:pt>
    <dgm:pt modelId="{B2711445-ACA4-4046-9FF0-6E5B6CD35FDE}" type="parTrans" cxnId="{55FEB3F4-C41D-4D9B-9A10-EFC00E04C803}">
      <dgm:prSet/>
      <dgm:spPr/>
      <dgm:t>
        <a:bodyPr/>
        <a:lstStyle/>
        <a:p>
          <a:endParaRPr lang="en-US"/>
        </a:p>
      </dgm:t>
    </dgm:pt>
    <dgm:pt modelId="{6B19A637-6544-46AD-BA62-E976C6244AB1}" type="sibTrans" cxnId="{55FEB3F4-C41D-4D9B-9A10-EFC00E04C803}">
      <dgm:prSet/>
      <dgm:spPr/>
      <dgm:t>
        <a:bodyPr/>
        <a:lstStyle/>
        <a:p>
          <a:endParaRPr lang="en-US"/>
        </a:p>
      </dgm:t>
    </dgm:pt>
    <dgm:pt modelId="{628A72BB-B67E-4620-9079-B1AC5BF93E76}">
      <dgm:prSet/>
      <dgm:spPr/>
      <dgm:t>
        <a:bodyPr/>
        <a:lstStyle/>
        <a:p>
          <a:r>
            <a:rPr lang="en-US"/>
            <a:t>Coalition Against Hunger</a:t>
          </a:r>
        </a:p>
      </dgm:t>
    </dgm:pt>
    <dgm:pt modelId="{76D8325C-2A16-4F50-827E-3A5395DC34EA}" type="parTrans" cxnId="{D8AE9704-0893-4655-A22A-151A29AA57B8}">
      <dgm:prSet/>
      <dgm:spPr/>
      <dgm:t>
        <a:bodyPr/>
        <a:lstStyle/>
        <a:p>
          <a:endParaRPr lang="en-US"/>
        </a:p>
      </dgm:t>
    </dgm:pt>
    <dgm:pt modelId="{BC3585E8-57A9-42F3-B834-9CB900780592}" type="sibTrans" cxnId="{D8AE9704-0893-4655-A22A-151A29AA57B8}">
      <dgm:prSet/>
      <dgm:spPr/>
      <dgm:t>
        <a:bodyPr/>
        <a:lstStyle/>
        <a:p>
          <a:endParaRPr lang="en-US"/>
        </a:p>
      </dgm:t>
    </dgm:pt>
    <dgm:pt modelId="{2857A255-C967-49BA-9073-22069E072825}">
      <dgm:prSet/>
      <dgm:spPr/>
      <dgm:t>
        <a:bodyPr/>
        <a:lstStyle/>
        <a:p>
          <a:r>
            <a:rPr lang="en-US"/>
            <a:t>Aid for Friends</a:t>
          </a:r>
        </a:p>
      </dgm:t>
    </dgm:pt>
    <dgm:pt modelId="{E0F82CBA-0D27-4B2A-942A-47CA8E7A3CD9}" type="parTrans" cxnId="{BEDD96E8-DC93-4999-8D26-FB1089CDA4DC}">
      <dgm:prSet/>
      <dgm:spPr/>
      <dgm:t>
        <a:bodyPr/>
        <a:lstStyle/>
        <a:p>
          <a:endParaRPr lang="en-US"/>
        </a:p>
      </dgm:t>
    </dgm:pt>
    <dgm:pt modelId="{4E9CB145-2A7E-42A5-A84D-D85E98069DA1}" type="sibTrans" cxnId="{BEDD96E8-DC93-4999-8D26-FB1089CDA4DC}">
      <dgm:prSet/>
      <dgm:spPr/>
      <dgm:t>
        <a:bodyPr/>
        <a:lstStyle/>
        <a:p>
          <a:endParaRPr lang="en-US"/>
        </a:p>
      </dgm:t>
    </dgm:pt>
    <dgm:pt modelId="{4B4F33C1-B050-4E3E-A836-43C330FCA690}" type="pres">
      <dgm:prSet presAssocID="{45E06378-B2B5-459E-9B9D-C77AC24E17E9}" presName="linear" presStyleCnt="0">
        <dgm:presLayoutVars>
          <dgm:animLvl val="lvl"/>
          <dgm:resizeHandles val="exact"/>
        </dgm:presLayoutVars>
      </dgm:prSet>
      <dgm:spPr/>
    </dgm:pt>
    <dgm:pt modelId="{3A2C4039-AC23-4D66-97FC-8D5F07A2522B}" type="pres">
      <dgm:prSet presAssocID="{54835806-3B19-4A4F-B1A2-A50BA7A925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066332-57B9-49C3-9800-DB3F55C42072}" type="pres">
      <dgm:prSet presAssocID="{3B9C6EC6-5B7B-4C93-8417-B44B9A8D606A}" presName="spacer" presStyleCnt="0"/>
      <dgm:spPr/>
    </dgm:pt>
    <dgm:pt modelId="{3DE0428F-34D5-4634-A4E1-0DB9EBB79FA1}" type="pres">
      <dgm:prSet presAssocID="{DADA936A-B315-4378-BB10-E974EFEE636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ED8F1C4-2F93-4680-A410-5BF9EFEF04EA}" type="pres">
      <dgm:prSet presAssocID="{DADA936A-B315-4378-BB10-E974EFEE63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8AE9704-0893-4655-A22A-151A29AA57B8}" srcId="{DADA936A-B315-4378-BB10-E974EFEE636B}" destId="{628A72BB-B67E-4620-9079-B1AC5BF93E76}" srcOrd="2" destOrd="0" parTransId="{76D8325C-2A16-4F50-827E-3A5395DC34EA}" sibTransId="{BC3585E8-57A9-42F3-B834-9CB900780592}"/>
    <dgm:cxn modelId="{EFC9DD26-5CDE-41E0-B54C-005B788D5488}" type="presOf" srcId="{54835806-3B19-4A4F-B1A2-A50BA7A92596}" destId="{3A2C4039-AC23-4D66-97FC-8D5F07A2522B}" srcOrd="0" destOrd="0" presId="urn:microsoft.com/office/officeart/2005/8/layout/vList2"/>
    <dgm:cxn modelId="{4FD59D2D-0B28-457F-AD46-3CDC0944D1D3}" type="presOf" srcId="{2857A255-C967-49BA-9073-22069E072825}" destId="{6ED8F1C4-2F93-4680-A410-5BF9EFEF04EA}" srcOrd="0" destOrd="3" presId="urn:microsoft.com/office/officeart/2005/8/layout/vList2"/>
    <dgm:cxn modelId="{51A47D3C-2238-4BD3-9A23-A1D84B5C0B19}" type="presOf" srcId="{DADA936A-B315-4378-BB10-E974EFEE636B}" destId="{3DE0428F-34D5-4634-A4E1-0DB9EBB79FA1}" srcOrd="0" destOrd="0" presId="urn:microsoft.com/office/officeart/2005/8/layout/vList2"/>
    <dgm:cxn modelId="{E88A1260-5F86-4484-B3F7-3471F3935A6F}" srcId="{45E06378-B2B5-459E-9B9D-C77AC24E17E9}" destId="{54835806-3B19-4A4F-B1A2-A50BA7A92596}" srcOrd="0" destOrd="0" parTransId="{3F34A7B8-EF04-4546-8CC0-81F3F7A1CB1A}" sibTransId="{3B9C6EC6-5B7B-4C93-8417-B44B9A8D606A}"/>
    <dgm:cxn modelId="{D145C846-207E-40B5-9BF6-BA3685A42E8D}" srcId="{45E06378-B2B5-459E-9B9D-C77AC24E17E9}" destId="{DADA936A-B315-4378-BB10-E974EFEE636B}" srcOrd="1" destOrd="0" parTransId="{DC7F667B-28DA-4E9A-9A72-8A2DB36E90A8}" sibTransId="{67D50078-FBD2-48F4-9F0F-B0E605893DF1}"/>
    <dgm:cxn modelId="{3D8AD975-64D5-491F-94F7-F93E37A95BD6}" type="presOf" srcId="{BA1322F6-34BD-45CE-B232-555DB7923F51}" destId="{6ED8F1C4-2F93-4680-A410-5BF9EFEF04EA}" srcOrd="0" destOrd="0" presId="urn:microsoft.com/office/officeart/2005/8/layout/vList2"/>
    <dgm:cxn modelId="{31776E87-971B-4497-92E0-C3BBE5294817}" type="presOf" srcId="{585DFBB9-9C13-4A95-A842-68AB83F14C29}" destId="{6ED8F1C4-2F93-4680-A410-5BF9EFEF04EA}" srcOrd="0" destOrd="1" presId="urn:microsoft.com/office/officeart/2005/8/layout/vList2"/>
    <dgm:cxn modelId="{1052398C-9F24-4BC9-9680-136BB1676B5A}" type="presOf" srcId="{628A72BB-B67E-4620-9079-B1AC5BF93E76}" destId="{6ED8F1C4-2F93-4680-A410-5BF9EFEF04EA}" srcOrd="0" destOrd="2" presId="urn:microsoft.com/office/officeart/2005/8/layout/vList2"/>
    <dgm:cxn modelId="{ED409B93-C8F0-4C80-9C70-07CB94CE5230}" type="presOf" srcId="{45E06378-B2B5-459E-9B9D-C77AC24E17E9}" destId="{4B4F33C1-B050-4E3E-A836-43C330FCA690}" srcOrd="0" destOrd="0" presId="urn:microsoft.com/office/officeart/2005/8/layout/vList2"/>
    <dgm:cxn modelId="{BEDD96E8-DC93-4999-8D26-FB1089CDA4DC}" srcId="{DADA936A-B315-4378-BB10-E974EFEE636B}" destId="{2857A255-C967-49BA-9073-22069E072825}" srcOrd="3" destOrd="0" parTransId="{E0F82CBA-0D27-4B2A-942A-47CA8E7A3CD9}" sibTransId="{4E9CB145-2A7E-42A5-A84D-D85E98069DA1}"/>
    <dgm:cxn modelId="{39FBADF3-1258-4C89-87A2-C604B642A207}" srcId="{DADA936A-B315-4378-BB10-E974EFEE636B}" destId="{BA1322F6-34BD-45CE-B232-555DB7923F51}" srcOrd="0" destOrd="0" parTransId="{382C2F6E-27B4-47AF-A19D-DCF08F037EA6}" sibTransId="{65AD6B87-027A-4DAB-836D-5CD0A713A81C}"/>
    <dgm:cxn modelId="{55FEB3F4-C41D-4D9B-9A10-EFC00E04C803}" srcId="{DADA936A-B315-4378-BB10-E974EFEE636B}" destId="{585DFBB9-9C13-4A95-A842-68AB83F14C29}" srcOrd="1" destOrd="0" parTransId="{B2711445-ACA4-4046-9FF0-6E5B6CD35FDE}" sibTransId="{6B19A637-6544-46AD-BA62-E976C6244AB1}"/>
    <dgm:cxn modelId="{51E436BC-1627-4D51-8902-8644669F530D}" type="presParOf" srcId="{4B4F33C1-B050-4E3E-A836-43C330FCA690}" destId="{3A2C4039-AC23-4D66-97FC-8D5F07A2522B}" srcOrd="0" destOrd="0" presId="urn:microsoft.com/office/officeart/2005/8/layout/vList2"/>
    <dgm:cxn modelId="{75C6F8E3-787A-4533-9DDA-7E87A456307B}" type="presParOf" srcId="{4B4F33C1-B050-4E3E-A836-43C330FCA690}" destId="{2F066332-57B9-49C3-9800-DB3F55C42072}" srcOrd="1" destOrd="0" presId="urn:microsoft.com/office/officeart/2005/8/layout/vList2"/>
    <dgm:cxn modelId="{B5BA8F18-1E23-4A90-9BA6-7EF9E169CEF8}" type="presParOf" srcId="{4B4F33C1-B050-4E3E-A836-43C330FCA690}" destId="{3DE0428F-34D5-4634-A4E1-0DB9EBB79FA1}" srcOrd="2" destOrd="0" presId="urn:microsoft.com/office/officeart/2005/8/layout/vList2"/>
    <dgm:cxn modelId="{D22FF61D-7B53-4B7D-B667-7E1AEC8462FC}" type="presParOf" srcId="{4B4F33C1-B050-4E3E-A836-43C330FCA690}" destId="{6ED8F1C4-2F93-4680-A410-5BF9EFEF04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41E396-EE92-402F-92CA-5FDC330508F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521CE1-8F3F-4DC0-B9DC-90283A2124F9}">
      <dgm:prSet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Created and Expanded Coalition Membership  </a:t>
          </a:r>
        </a:p>
      </dgm:t>
    </dgm:pt>
    <dgm:pt modelId="{5EC2834B-BF72-46B1-9207-A9EA2CD1CBDA}" type="parTrans" cxnId="{ADF8139C-B876-48F7-819B-F30AA70CE542}">
      <dgm:prSet/>
      <dgm:spPr/>
      <dgm:t>
        <a:bodyPr/>
        <a:lstStyle/>
        <a:p>
          <a:endParaRPr lang="en-US" sz="2000">
            <a:latin typeface="Cambria" panose="02040503050406030204" pitchFamily="18" charset="0"/>
          </a:endParaRPr>
        </a:p>
      </dgm:t>
    </dgm:pt>
    <dgm:pt modelId="{4BC791B1-9571-4675-A9F6-6172444A884D}" type="sibTrans" cxnId="{ADF8139C-B876-48F7-819B-F30AA70CE542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4E220C1B-6970-47CA-8462-B693CB44ACE3}">
      <dgm:prSet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Date Set   </a:t>
          </a:r>
        </a:p>
      </dgm:t>
    </dgm:pt>
    <dgm:pt modelId="{750B5416-743A-40D6-BD5B-EE1E57342DC4}" type="parTrans" cxnId="{96CC3998-5A50-4373-9261-86B5F3CBE5EA}">
      <dgm:prSet/>
      <dgm:spPr/>
      <dgm:t>
        <a:bodyPr/>
        <a:lstStyle/>
        <a:p>
          <a:endParaRPr lang="en-US" sz="2000">
            <a:latin typeface="Cambria" panose="02040503050406030204" pitchFamily="18" charset="0"/>
          </a:endParaRPr>
        </a:p>
      </dgm:t>
    </dgm:pt>
    <dgm:pt modelId="{17FE4468-7902-415C-8624-ADC7541AA225}" type="sibTrans" cxnId="{96CC3998-5A50-4373-9261-86B5F3CBE5EA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7D9C75C8-5BEB-4B82-9E97-5E19D21143D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March 19, 2019</a:t>
          </a:r>
        </a:p>
      </dgm:t>
    </dgm:pt>
    <dgm:pt modelId="{BA84737A-F8C9-4431-9ACD-65F6D1A78B1E}" type="parTrans" cxnId="{F8E398C6-268C-4E13-B300-A51291A9B495}">
      <dgm:prSet/>
      <dgm:spPr/>
      <dgm:t>
        <a:bodyPr/>
        <a:lstStyle/>
        <a:p>
          <a:endParaRPr lang="en-US" sz="2000">
            <a:latin typeface="Cambria" panose="02040503050406030204" pitchFamily="18" charset="0"/>
          </a:endParaRPr>
        </a:p>
      </dgm:t>
    </dgm:pt>
    <dgm:pt modelId="{6B1C70DC-735A-4A87-9EDC-E0D5E277BB06}" type="sibTrans" cxnId="{F8E398C6-268C-4E13-B300-A51291A9B495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16C46273-5060-4B3F-9B4D-1CDBDCB473B3}">
      <dgm:prSet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124 Organizations Invited</a:t>
          </a:r>
        </a:p>
      </dgm:t>
    </dgm:pt>
    <dgm:pt modelId="{A54FBFF9-8B4F-4DC9-98BD-F493948C3A29}" type="parTrans" cxnId="{ADABC17F-33B2-4C14-ABF3-D0153A432C05}">
      <dgm:prSet/>
      <dgm:spPr/>
      <dgm:t>
        <a:bodyPr/>
        <a:lstStyle/>
        <a:p>
          <a:endParaRPr lang="en-US" sz="2000">
            <a:latin typeface="Cambria" panose="02040503050406030204" pitchFamily="18" charset="0"/>
          </a:endParaRPr>
        </a:p>
      </dgm:t>
    </dgm:pt>
    <dgm:pt modelId="{FDD9FDB0-3E56-4548-A87B-68B178CC30F6}" type="sibTrans" cxnId="{ADABC17F-33B2-4C14-ABF3-D0153A432C05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355F5148-55D7-4037-BCF3-C17918ECD96B}">
      <dgm:prSet/>
      <dgm:spPr/>
      <dgm:t>
        <a:bodyPr/>
        <a:lstStyle/>
        <a:p>
          <a:r>
            <a:rPr lang="en-US">
              <a:latin typeface="Cambria" panose="02040503050406030204" pitchFamily="18" charset="0"/>
            </a:rPr>
            <a:t>Goal </a:t>
          </a:r>
        </a:p>
      </dgm:t>
    </dgm:pt>
    <dgm:pt modelId="{AD5E7420-E5F2-4036-BC38-C7DF074EFD8B}" type="parTrans" cxnId="{B5A3593B-1F37-4474-BEEA-BBE7AA418CB4}">
      <dgm:prSet/>
      <dgm:spPr/>
      <dgm:t>
        <a:bodyPr/>
        <a:lstStyle/>
        <a:p>
          <a:endParaRPr lang="en-US" sz="2000">
            <a:latin typeface="Cambria" panose="02040503050406030204" pitchFamily="18" charset="0"/>
          </a:endParaRPr>
        </a:p>
      </dgm:t>
    </dgm:pt>
    <dgm:pt modelId="{614928D4-6CD4-40FB-B7E4-CEABD97717FF}" type="sibTrans" cxnId="{B5A3593B-1F37-4474-BEEA-BBE7AA418CB4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54B44ECB-BE76-4A7B-9193-0BACA565D02E}">
      <dgm:prSet/>
      <dgm:spPr/>
      <dgm:t>
        <a:bodyPr/>
        <a:lstStyle/>
        <a:p>
          <a:r>
            <a:rPr lang="en-US" b="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Build a Network of Service Providers and Local Agencies Committed to the Mission and Goals</a:t>
          </a:r>
        </a:p>
      </dgm:t>
    </dgm:pt>
    <dgm:pt modelId="{D3779492-2CF9-4194-BC17-FEEEF4A1CA1D}" type="parTrans" cxnId="{38EAC18A-F9D3-46EB-AAE3-882FC43558A8}">
      <dgm:prSet/>
      <dgm:spPr/>
      <dgm:t>
        <a:bodyPr/>
        <a:lstStyle/>
        <a:p>
          <a:endParaRPr lang="en-US" sz="2000">
            <a:latin typeface="Cambria" panose="02040503050406030204" pitchFamily="18" charset="0"/>
          </a:endParaRPr>
        </a:p>
      </dgm:t>
    </dgm:pt>
    <dgm:pt modelId="{91491B46-0A5F-409B-BCA4-3A640EFFA97B}" type="sibTrans" cxnId="{38EAC18A-F9D3-46EB-AAE3-882FC43558A8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90562DFD-49B3-4596-902B-8D337D1BF39C}" type="pres">
      <dgm:prSet presAssocID="{7441E396-EE92-402F-92CA-5FDC330508FA}" presName="linear" presStyleCnt="0">
        <dgm:presLayoutVars>
          <dgm:dir/>
          <dgm:animLvl val="lvl"/>
          <dgm:resizeHandles val="exact"/>
        </dgm:presLayoutVars>
      </dgm:prSet>
      <dgm:spPr/>
    </dgm:pt>
    <dgm:pt modelId="{058860E3-3B3F-4B3B-B4C4-BA98864C28C6}" type="pres">
      <dgm:prSet presAssocID="{3F521CE1-8F3F-4DC0-B9DC-90283A2124F9}" presName="parentLin" presStyleCnt="0"/>
      <dgm:spPr/>
    </dgm:pt>
    <dgm:pt modelId="{8C18D009-1EA1-4D1B-8EF0-491DEAE86AED}" type="pres">
      <dgm:prSet presAssocID="{3F521CE1-8F3F-4DC0-B9DC-90283A2124F9}" presName="parentLeftMargin" presStyleLbl="node1" presStyleIdx="0" presStyleCnt="4"/>
      <dgm:spPr/>
    </dgm:pt>
    <dgm:pt modelId="{8FB014C4-517A-438C-8AEE-6EB1125D112A}" type="pres">
      <dgm:prSet presAssocID="{3F521CE1-8F3F-4DC0-B9DC-90283A2124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F62399-ACE9-4F63-9C9D-21E796DDB79C}" type="pres">
      <dgm:prSet presAssocID="{3F521CE1-8F3F-4DC0-B9DC-90283A2124F9}" presName="negativeSpace" presStyleCnt="0"/>
      <dgm:spPr/>
    </dgm:pt>
    <dgm:pt modelId="{FF333EBC-6811-4367-BCBD-B825B7E6258A}" type="pres">
      <dgm:prSet presAssocID="{3F521CE1-8F3F-4DC0-B9DC-90283A2124F9}" presName="childText" presStyleLbl="conFgAcc1" presStyleIdx="0" presStyleCnt="4">
        <dgm:presLayoutVars>
          <dgm:bulletEnabled val="1"/>
        </dgm:presLayoutVars>
      </dgm:prSet>
      <dgm:spPr/>
    </dgm:pt>
    <dgm:pt modelId="{21A9EEF4-D875-479B-83B6-0F49CC621714}" type="pres">
      <dgm:prSet presAssocID="{4BC791B1-9571-4675-A9F6-6172444A884D}" presName="spaceBetweenRectangles" presStyleCnt="0"/>
      <dgm:spPr/>
    </dgm:pt>
    <dgm:pt modelId="{47906BF0-3F18-4C30-9D24-B3133BCBBEA2}" type="pres">
      <dgm:prSet presAssocID="{4E220C1B-6970-47CA-8462-B693CB44ACE3}" presName="parentLin" presStyleCnt="0"/>
      <dgm:spPr/>
    </dgm:pt>
    <dgm:pt modelId="{FBE949B8-D09F-4D4C-AFD4-4F5FC76F1064}" type="pres">
      <dgm:prSet presAssocID="{4E220C1B-6970-47CA-8462-B693CB44ACE3}" presName="parentLeftMargin" presStyleLbl="node1" presStyleIdx="0" presStyleCnt="4"/>
      <dgm:spPr/>
    </dgm:pt>
    <dgm:pt modelId="{049A273E-35A3-4E91-A322-B44D22FF8EE5}" type="pres">
      <dgm:prSet presAssocID="{4E220C1B-6970-47CA-8462-B693CB44AC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20208F-463B-49AA-8956-CE6C5D3D92A9}" type="pres">
      <dgm:prSet presAssocID="{4E220C1B-6970-47CA-8462-B693CB44ACE3}" presName="negativeSpace" presStyleCnt="0"/>
      <dgm:spPr/>
    </dgm:pt>
    <dgm:pt modelId="{6EBEDCC9-987A-4534-BBEA-89160EC0C218}" type="pres">
      <dgm:prSet presAssocID="{4E220C1B-6970-47CA-8462-B693CB44ACE3}" presName="childText" presStyleLbl="conFgAcc1" presStyleIdx="1" presStyleCnt="4">
        <dgm:presLayoutVars>
          <dgm:bulletEnabled val="1"/>
        </dgm:presLayoutVars>
      </dgm:prSet>
      <dgm:spPr/>
    </dgm:pt>
    <dgm:pt modelId="{8560D847-B4C2-4D78-9A18-5C30D599C534}" type="pres">
      <dgm:prSet presAssocID="{17FE4468-7902-415C-8624-ADC7541AA225}" presName="spaceBetweenRectangles" presStyleCnt="0"/>
      <dgm:spPr/>
    </dgm:pt>
    <dgm:pt modelId="{4AC4DEF9-5ABB-47E4-A98D-A017A06DDCCB}" type="pres">
      <dgm:prSet presAssocID="{16C46273-5060-4B3F-9B4D-1CDBDCB473B3}" presName="parentLin" presStyleCnt="0"/>
      <dgm:spPr/>
    </dgm:pt>
    <dgm:pt modelId="{78C0EBD1-7E93-493A-8087-4131C88CC7BC}" type="pres">
      <dgm:prSet presAssocID="{16C46273-5060-4B3F-9B4D-1CDBDCB473B3}" presName="parentLeftMargin" presStyleLbl="node1" presStyleIdx="1" presStyleCnt="4"/>
      <dgm:spPr/>
    </dgm:pt>
    <dgm:pt modelId="{DFA129A1-E59A-470F-A6DC-6A01A3A1203C}" type="pres">
      <dgm:prSet presAssocID="{16C46273-5060-4B3F-9B4D-1CDBDCB473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DECC32-BF4C-490A-BE62-6585DA099A3C}" type="pres">
      <dgm:prSet presAssocID="{16C46273-5060-4B3F-9B4D-1CDBDCB473B3}" presName="negativeSpace" presStyleCnt="0"/>
      <dgm:spPr/>
    </dgm:pt>
    <dgm:pt modelId="{F688E326-CE85-42E4-A47C-F11C5A2AB490}" type="pres">
      <dgm:prSet presAssocID="{16C46273-5060-4B3F-9B4D-1CDBDCB473B3}" presName="childText" presStyleLbl="conFgAcc1" presStyleIdx="2" presStyleCnt="4">
        <dgm:presLayoutVars>
          <dgm:bulletEnabled val="1"/>
        </dgm:presLayoutVars>
      </dgm:prSet>
      <dgm:spPr/>
    </dgm:pt>
    <dgm:pt modelId="{3B3293D0-8645-4784-BE1A-089C733B6B80}" type="pres">
      <dgm:prSet presAssocID="{FDD9FDB0-3E56-4548-A87B-68B178CC30F6}" presName="spaceBetweenRectangles" presStyleCnt="0"/>
      <dgm:spPr/>
    </dgm:pt>
    <dgm:pt modelId="{D03123C4-837F-44AD-8301-5D5424527971}" type="pres">
      <dgm:prSet presAssocID="{355F5148-55D7-4037-BCF3-C17918ECD96B}" presName="parentLin" presStyleCnt="0"/>
      <dgm:spPr/>
    </dgm:pt>
    <dgm:pt modelId="{74052C96-CBED-45FD-8E1D-9DBCC6AFA031}" type="pres">
      <dgm:prSet presAssocID="{355F5148-55D7-4037-BCF3-C17918ECD96B}" presName="parentLeftMargin" presStyleLbl="node1" presStyleIdx="2" presStyleCnt="4"/>
      <dgm:spPr/>
    </dgm:pt>
    <dgm:pt modelId="{DFCA525F-BE4B-4AD9-9DE8-391C02FF0B78}" type="pres">
      <dgm:prSet presAssocID="{355F5148-55D7-4037-BCF3-C17918ECD96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4990E86-15D0-4F19-B38D-1C664A7F6447}" type="pres">
      <dgm:prSet presAssocID="{355F5148-55D7-4037-BCF3-C17918ECD96B}" presName="negativeSpace" presStyleCnt="0"/>
      <dgm:spPr/>
    </dgm:pt>
    <dgm:pt modelId="{6615A9A2-6E20-4C59-9765-980A392E40FE}" type="pres">
      <dgm:prSet presAssocID="{355F5148-55D7-4037-BCF3-C17918ECD96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F48326-FB1E-419E-9F56-1AB432025B7D}" type="presOf" srcId="{54B44ECB-BE76-4A7B-9193-0BACA565D02E}" destId="{6615A9A2-6E20-4C59-9765-980A392E40FE}" srcOrd="0" destOrd="0" presId="urn:microsoft.com/office/officeart/2005/8/layout/list1"/>
    <dgm:cxn modelId="{3B27FA31-E6D9-4271-95AD-490E33C8B71E}" type="presOf" srcId="{3F521CE1-8F3F-4DC0-B9DC-90283A2124F9}" destId="{8FB014C4-517A-438C-8AEE-6EB1125D112A}" srcOrd="1" destOrd="0" presId="urn:microsoft.com/office/officeart/2005/8/layout/list1"/>
    <dgm:cxn modelId="{B5A3593B-1F37-4474-BEEA-BBE7AA418CB4}" srcId="{7441E396-EE92-402F-92CA-5FDC330508FA}" destId="{355F5148-55D7-4037-BCF3-C17918ECD96B}" srcOrd="3" destOrd="0" parTransId="{AD5E7420-E5F2-4036-BC38-C7DF074EFD8B}" sibTransId="{614928D4-6CD4-40FB-B7E4-CEABD97717FF}"/>
    <dgm:cxn modelId="{A3347942-7141-4E68-8D25-4B1DF0EFED40}" type="presOf" srcId="{355F5148-55D7-4037-BCF3-C17918ECD96B}" destId="{DFCA525F-BE4B-4AD9-9DE8-391C02FF0B78}" srcOrd="1" destOrd="0" presId="urn:microsoft.com/office/officeart/2005/8/layout/list1"/>
    <dgm:cxn modelId="{7600134D-C667-421E-BA09-A420B7CAA2B5}" type="presOf" srcId="{16C46273-5060-4B3F-9B4D-1CDBDCB473B3}" destId="{DFA129A1-E59A-470F-A6DC-6A01A3A1203C}" srcOrd="1" destOrd="0" presId="urn:microsoft.com/office/officeart/2005/8/layout/list1"/>
    <dgm:cxn modelId="{ADABC17F-33B2-4C14-ABF3-D0153A432C05}" srcId="{7441E396-EE92-402F-92CA-5FDC330508FA}" destId="{16C46273-5060-4B3F-9B4D-1CDBDCB473B3}" srcOrd="2" destOrd="0" parTransId="{A54FBFF9-8B4F-4DC9-98BD-F493948C3A29}" sibTransId="{FDD9FDB0-3E56-4548-A87B-68B178CC30F6}"/>
    <dgm:cxn modelId="{38EAC18A-F9D3-46EB-AAE3-882FC43558A8}" srcId="{355F5148-55D7-4037-BCF3-C17918ECD96B}" destId="{54B44ECB-BE76-4A7B-9193-0BACA565D02E}" srcOrd="0" destOrd="0" parTransId="{D3779492-2CF9-4194-BC17-FEEEF4A1CA1D}" sibTransId="{91491B46-0A5F-409B-BCA4-3A640EFFA97B}"/>
    <dgm:cxn modelId="{8CD8EB8A-DD92-4FD9-AD28-9E21C1258756}" type="presOf" srcId="{3F521CE1-8F3F-4DC0-B9DC-90283A2124F9}" destId="{8C18D009-1EA1-4D1B-8EF0-491DEAE86AED}" srcOrd="0" destOrd="0" presId="urn:microsoft.com/office/officeart/2005/8/layout/list1"/>
    <dgm:cxn modelId="{DD4EAB8C-DEDA-4644-B9BD-5F5531F44CC8}" type="presOf" srcId="{4E220C1B-6970-47CA-8462-B693CB44ACE3}" destId="{049A273E-35A3-4E91-A322-B44D22FF8EE5}" srcOrd="1" destOrd="0" presId="urn:microsoft.com/office/officeart/2005/8/layout/list1"/>
    <dgm:cxn modelId="{96CC3998-5A50-4373-9261-86B5F3CBE5EA}" srcId="{7441E396-EE92-402F-92CA-5FDC330508FA}" destId="{4E220C1B-6970-47CA-8462-B693CB44ACE3}" srcOrd="1" destOrd="0" parTransId="{750B5416-743A-40D6-BD5B-EE1E57342DC4}" sibTransId="{17FE4468-7902-415C-8624-ADC7541AA225}"/>
    <dgm:cxn modelId="{ADF8139C-B876-48F7-819B-F30AA70CE542}" srcId="{7441E396-EE92-402F-92CA-5FDC330508FA}" destId="{3F521CE1-8F3F-4DC0-B9DC-90283A2124F9}" srcOrd="0" destOrd="0" parTransId="{5EC2834B-BF72-46B1-9207-A9EA2CD1CBDA}" sibTransId="{4BC791B1-9571-4675-A9F6-6172444A884D}"/>
    <dgm:cxn modelId="{ADB13AAA-F577-4AD7-B9E9-23A1FFAF81CD}" type="presOf" srcId="{7D9C75C8-5BEB-4B82-9E97-5E19D21143DA}" destId="{6EBEDCC9-987A-4534-BBEA-89160EC0C218}" srcOrd="0" destOrd="0" presId="urn:microsoft.com/office/officeart/2005/8/layout/list1"/>
    <dgm:cxn modelId="{232798B8-6239-4962-AA41-86647A2CFB53}" type="presOf" srcId="{16C46273-5060-4B3F-9B4D-1CDBDCB473B3}" destId="{78C0EBD1-7E93-493A-8087-4131C88CC7BC}" srcOrd="0" destOrd="0" presId="urn:microsoft.com/office/officeart/2005/8/layout/list1"/>
    <dgm:cxn modelId="{8C0B74BF-5A86-4800-AE96-A1EE6AAD52F0}" type="presOf" srcId="{355F5148-55D7-4037-BCF3-C17918ECD96B}" destId="{74052C96-CBED-45FD-8E1D-9DBCC6AFA031}" srcOrd="0" destOrd="0" presId="urn:microsoft.com/office/officeart/2005/8/layout/list1"/>
    <dgm:cxn modelId="{F8E398C6-268C-4E13-B300-A51291A9B495}" srcId="{4E220C1B-6970-47CA-8462-B693CB44ACE3}" destId="{7D9C75C8-5BEB-4B82-9E97-5E19D21143DA}" srcOrd="0" destOrd="0" parTransId="{BA84737A-F8C9-4431-9ACD-65F6D1A78B1E}" sibTransId="{6B1C70DC-735A-4A87-9EDC-E0D5E277BB06}"/>
    <dgm:cxn modelId="{88B3D3D2-FD4D-4550-8C39-FAA918B30EB6}" type="presOf" srcId="{7441E396-EE92-402F-92CA-5FDC330508FA}" destId="{90562DFD-49B3-4596-902B-8D337D1BF39C}" srcOrd="0" destOrd="0" presId="urn:microsoft.com/office/officeart/2005/8/layout/list1"/>
    <dgm:cxn modelId="{945752DB-A1BA-475B-A39F-67F75074891C}" type="presOf" srcId="{4E220C1B-6970-47CA-8462-B693CB44ACE3}" destId="{FBE949B8-D09F-4D4C-AFD4-4F5FC76F1064}" srcOrd="0" destOrd="0" presId="urn:microsoft.com/office/officeart/2005/8/layout/list1"/>
    <dgm:cxn modelId="{E9F9339D-EC37-4BE6-9924-E813FF9B77CE}" type="presParOf" srcId="{90562DFD-49B3-4596-902B-8D337D1BF39C}" destId="{058860E3-3B3F-4B3B-B4C4-BA98864C28C6}" srcOrd="0" destOrd="0" presId="urn:microsoft.com/office/officeart/2005/8/layout/list1"/>
    <dgm:cxn modelId="{F168717B-4351-4E5E-BF53-B9085254BE14}" type="presParOf" srcId="{058860E3-3B3F-4B3B-B4C4-BA98864C28C6}" destId="{8C18D009-1EA1-4D1B-8EF0-491DEAE86AED}" srcOrd="0" destOrd="0" presId="urn:microsoft.com/office/officeart/2005/8/layout/list1"/>
    <dgm:cxn modelId="{B0EFB7EB-4422-451F-9438-E2D8503E2C68}" type="presParOf" srcId="{058860E3-3B3F-4B3B-B4C4-BA98864C28C6}" destId="{8FB014C4-517A-438C-8AEE-6EB1125D112A}" srcOrd="1" destOrd="0" presId="urn:microsoft.com/office/officeart/2005/8/layout/list1"/>
    <dgm:cxn modelId="{2084690E-23E6-47B5-8287-E71DF732A5E6}" type="presParOf" srcId="{90562DFD-49B3-4596-902B-8D337D1BF39C}" destId="{B5F62399-ACE9-4F63-9C9D-21E796DDB79C}" srcOrd="1" destOrd="0" presId="urn:microsoft.com/office/officeart/2005/8/layout/list1"/>
    <dgm:cxn modelId="{32BF8207-7606-4D7E-9029-B61B2B6C583F}" type="presParOf" srcId="{90562DFD-49B3-4596-902B-8D337D1BF39C}" destId="{FF333EBC-6811-4367-BCBD-B825B7E6258A}" srcOrd="2" destOrd="0" presId="urn:microsoft.com/office/officeart/2005/8/layout/list1"/>
    <dgm:cxn modelId="{E75C4812-46C6-44A8-84E4-7B26FE605739}" type="presParOf" srcId="{90562DFD-49B3-4596-902B-8D337D1BF39C}" destId="{21A9EEF4-D875-479B-83B6-0F49CC621714}" srcOrd="3" destOrd="0" presId="urn:microsoft.com/office/officeart/2005/8/layout/list1"/>
    <dgm:cxn modelId="{8384BDB9-B897-4898-8503-D931F57FEA67}" type="presParOf" srcId="{90562DFD-49B3-4596-902B-8D337D1BF39C}" destId="{47906BF0-3F18-4C30-9D24-B3133BCBBEA2}" srcOrd="4" destOrd="0" presId="urn:microsoft.com/office/officeart/2005/8/layout/list1"/>
    <dgm:cxn modelId="{DF679FB2-1ECB-47C0-A6A4-5E9757D4536B}" type="presParOf" srcId="{47906BF0-3F18-4C30-9D24-B3133BCBBEA2}" destId="{FBE949B8-D09F-4D4C-AFD4-4F5FC76F1064}" srcOrd="0" destOrd="0" presId="urn:microsoft.com/office/officeart/2005/8/layout/list1"/>
    <dgm:cxn modelId="{B0553479-7EAF-4857-921F-B2097D1BC892}" type="presParOf" srcId="{47906BF0-3F18-4C30-9D24-B3133BCBBEA2}" destId="{049A273E-35A3-4E91-A322-B44D22FF8EE5}" srcOrd="1" destOrd="0" presId="urn:microsoft.com/office/officeart/2005/8/layout/list1"/>
    <dgm:cxn modelId="{0821A55B-DC90-41C6-A9E6-83E50C563E79}" type="presParOf" srcId="{90562DFD-49B3-4596-902B-8D337D1BF39C}" destId="{2A20208F-463B-49AA-8956-CE6C5D3D92A9}" srcOrd="5" destOrd="0" presId="urn:microsoft.com/office/officeart/2005/8/layout/list1"/>
    <dgm:cxn modelId="{6017D138-DD0C-4750-9B03-CF1433ABA583}" type="presParOf" srcId="{90562DFD-49B3-4596-902B-8D337D1BF39C}" destId="{6EBEDCC9-987A-4534-BBEA-89160EC0C218}" srcOrd="6" destOrd="0" presId="urn:microsoft.com/office/officeart/2005/8/layout/list1"/>
    <dgm:cxn modelId="{75474657-A5CA-4B74-9729-619B799CA207}" type="presParOf" srcId="{90562DFD-49B3-4596-902B-8D337D1BF39C}" destId="{8560D847-B4C2-4D78-9A18-5C30D599C534}" srcOrd="7" destOrd="0" presId="urn:microsoft.com/office/officeart/2005/8/layout/list1"/>
    <dgm:cxn modelId="{F37EECFD-F347-4BFA-A742-03BE90D56F12}" type="presParOf" srcId="{90562DFD-49B3-4596-902B-8D337D1BF39C}" destId="{4AC4DEF9-5ABB-47E4-A98D-A017A06DDCCB}" srcOrd="8" destOrd="0" presId="urn:microsoft.com/office/officeart/2005/8/layout/list1"/>
    <dgm:cxn modelId="{48F274A7-6AC4-45A9-87B5-A9A6109B785F}" type="presParOf" srcId="{4AC4DEF9-5ABB-47E4-A98D-A017A06DDCCB}" destId="{78C0EBD1-7E93-493A-8087-4131C88CC7BC}" srcOrd="0" destOrd="0" presId="urn:microsoft.com/office/officeart/2005/8/layout/list1"/>
    <dgm:cxn modelId="{FCC45F4F-FB9D-4FE9-9D27-87258A5630AF}" type="presParOf" srcId="{4AC4DEF9-5ABB-47E4-A98D-A017A06DDCCB}" destId="{DFA129A1-E59A-470F-A6DC-6A01A3A1203C}" srcOrd="1" destOrd="0" presId="urn:microsoft.com/office/officeart/2005/8/layout/list1"/>
    <dgm:cxn modelId="{E8FD22A6-D184-4A9F-8E29-7BF7BC1C048B}" type="presParOf" srcId="{90562DFD-49B3-4596-902B-8D337D1BF39C}" destId="{42DECC32-BF4C-490A-BE62-6585DA099A3C}" srcOrd="9" destOrd="0" presId="urn:microsoft.com/office/officeart/2005/8/layout/list1"/>
    <dgm:cxn modelId="{110337D0-423A-4145-AAF5-79D5CBCC2218}" type="presParOf" srcId="{90562DFD-49B3-4596-902B-8D337D1BF39C}" destId="{F688E326-CE85-42E4-A47C-F11C5A2AB490}" srcOrd="10" destOrd="0" presId="urn:microsoft.com/office/officeart/2005/8/layout/list1"/>
    <dgm:cxn modelId="{5747D735-FAB4-4245-8021-7CAE1D8B4E05}" type="presParOf" srcId="{90562DFD-49B3-4596-902B-8D337D1BF39C}" destId="{3B3293D0-8645-4784-BE1A-089C733B6B80}" srcOrd="11" destOrd="0" presId="urn:microsoft.com/office/officeart/2005/8/layout/list1"/>
    <dgm:cxn modelId="{CE7F7D62-D474-4628-94D5-CD8BFDE478AB}" type="presParOf" srcId="{90562DFD-49B3-4596-902B-8D337D1BF39C}" destId="{D03123C4-837F-44AD-8301-5D5424527971}" srcOrd="12" destOrd="0" presId="urn:microsoft.com/office/officeart/2005/8/layout/list1"/>
    <dgm:cxn modelId="{0DBE0514-1ACB-4846-8719-67B7C945D1AB}" type="presParOf" srcId="{D03123C4-837F-44AD-8301-5D5424527971}" destId="{74052C96-CBED-45FD-8E1D-9DBCC6AFA031}" srcOrd="0" destOrd="0" presId="urn:microsoft.com/office/officeart/2005/8/layout/list1"/>
    <dgm:cxn modelId="{F1DAA781-F20E-4B6B-91FA-1478266BBA16}" type="presParOf" srcId="{D03123C4-837F-44AD-8301-5D5424527971}" destId="{DFCA525F-BE4B-4AD9-9DE8-391C02FF0B78}" srcOrd="1" destOrd="0" presId="urn:microsoft.com/office/officeart/2005/8/layout/list1"/>
    <dgm:cxn modelId="{CA9D909F-18A3-44F3-9CD0-39E3051C21FA}" type="presParOf" srcId="{90562DFD-49B3-4596-902B-8D337D1BF39C}" destId="{64990E86-15D0-4F19-B38D-1C664A7F6447}" srcOrd="13" destOrd="0" presId="urn:microsoft.com/office/officeart/2005/8/layout/list1"/>
    <dgm:cxn modelId="{ED6BB030-A168-4C12-8573-599CF0B06BD7}" type="presParOf" srcId="{90562DFD-49B3-4596-902B-8D337D1BF39C}" destId="{6615A9A2-6E20-4C59-9765-980A392E40FE}" srcOrd="14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1A44C-212E-47B1-AC55-99093E2F1B03}">
      <dsp:nvSpPr>
        <dsp:cNvPr id="0" name=""/>
        <dsp:cNvSpPr/>
      </dsp:nvSpPr>
      <dsp:spPr>
        <a:xfrm>
          <a:off x="0" y="64179"/>
          <a:ext cx="10515600" cy="2069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Coalition of over 90 national, state, and local stakeholders and organizations, including community, healthy aging, nutrition, advocacy, healthcare professional, faith-based, and private sector groups</a:t>
          </a:r>
        </a:p>
      </dsp:txBody>
      <dsp:txXfrm>
        <a:off x="101036" y="165215"/>
        <a:ext cx="10313528" cy="1867658"/>
      </dsp:txXfrm>
    </dsp:sp>
    <dsp:sp modelId="{B96A88B9-574A-490F-8C34-3F3F60E9AC4A}">
      <dsp:nvSpPr>
        <dsp:cNvPr id="0" name=""/>
        <dsp:cNvSpPr/>
      </dsp:nvSpPr>
      <dsp:spPr>
        <a:xfrm>
          <a:off x="0" y="2217429"/>
          <a:ext cx="10515600" cy="2069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Share the goal of achieving the recognition of malnutrition as a key indicator and vital sign of older adult health risk; work to create policy change toward a greater emphasis on screening, detecting, treating and preventing malnutrition</a:t>
          </a:r>
        </a:p>
      </dsp:txBody>
      <dsp:txXfrm>
        <a:off x="101036" y="2318465"/>
        <a:ext cx="10313528" cy="18676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B02A7-3581-451A-8FC6-5D9B28697ECE}">
      <dsp:nvSpPr>
        <dsp:cNvPr id="0" name=""/>
        <dsp:cNvSpPr/>
      </dsp:nvSpPr>
      <dsp:spPr>
        <a:xfrm>
          <a:off x="0" y="2344"/>
          <a:ext cx="4533299" cy="63848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u="sng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Attendees Included</a:t>
          </a:r>
        </a:p>
      </dsp:txBody>
      <dsp:txXfrm>
        <a:off x="31168" y="33512"/>
        <a:ext cx="4470963" cy="576152"/>
      </dsp:txXfrm>
    </dsp:sp>
    <dsp:sp modelId="{11B87DE9-F3E6-4BC6-B3A9-7BD83B504240}">
      <dsp:nvSpPr>
        <dsp:cNvPr id="0" name=""/>
        <dsp:cNvSpPr/>
      </dsp:nvSpPr>
      <dsp:spPr>
        <a:xfrm>
          <a:off x="0" y="640833"/>
          <a:ext cx="4533299" cy="3008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9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800" b="0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3 - Government Agencies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800" b="0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11 - Hospitals/Acute Care Facilities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800" b="0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26 - Senior Centers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800" b="0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10 - Educational Institutions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endParaRPr lang="en-US" sz="2800" b="0" kern="1200" dirty="0">
            <a:ln>
              <a:solidFill>
                <a:schemeClr val="tx2">
                  <a:lumMod val="90000"/>
                  <a:lumOff val="10000"/>
                </a:schemeClr>
              </a:solidFill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0" y="640833"/>
        <a:ext cx="4533299" cy="30080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27C6A-ACF7-4524-B350-185CBFF4AC0E}">
      <dsp:nvSpPr>
        <dsp:cNvPr id="0" name=""/>
        <dsp:cNvSpPr/>
      </dsp:nvSpPr>
      <dsp:spPr>
        <a:xfrm>
          <a:off x="0" y="2550"/>
          <a:ext cx="3940095" cy="84102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106" y="6656"/>
        <a:ext cx="3931883" cy="75890"/>
      </dsp:txXfrm>
    </dsp:sp>
    <dsp:sp modelId="{CC0035B4-5537-4D19-9A16-A08486C05AA0}">
      <dsp:nvSpPr>
        <dsp:cNvPr id="0" name=""/>
        <dsp:cNvSpPr/>
      </dsp:nvSpPr>
      <dsp:spPr>
        <a:xfrm>
          <a:off x="0" y="86653"/>
          <a:ext cx="3940095" cy="3496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9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800" b="0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1 - Housing Authority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800" b="0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5 - Aging Organizations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800" b="0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2 - Senior Law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800" b="0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3 - Community Mental Health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800" b="0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1 - Veterans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endParaRPr lang="en-US" sz="2800" b="0" kern="1200" dirty="0">
            <a:ln>
              <a:solidFill>
                <a:schemeClr val="tx2">
                  <a:lumMod val="90000"/>
                  <a:lumOff val="10000"/>
                </a:schemeClr>
              </a:solidFill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0" y="86653"/>
        <a:ext cx="3940095" cy="34967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87C6B-620F-4CF3-BBD8-2868DBB4C09D}">
      <dsp:nvSpPr>
        <dsp:cNvPr id="0" name=""/>
        <dsp:cNvSpPr/>
      </dsp:nvSpPr>
      <dsp:spPr>
        <a:xfrm>
          <a:off x="1220958" y="569"/>
          <a:ext cx="55177" cy="191366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n>
              <a:solidFill>
                <a:schemeClr val="tx2">
                  <a:lumMod val="90000"/>
                  <a:lumOff val="10000"/>
                </a:schemeClr>
              </a:solidFill>
            </a:ln>
            <a:solidFill>
              <a:schemeClr val="tx2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223652" y="3263"/>
        <a:ext cx="49789" cy="185978"/>
      </dsp:txXfrm>
    </dsp:sp>
    <dsp:sp modelId="{672BB3EF-977F-49C8-B671-E509CBCB4500}">
      <dsp:nvSpPr>
        <dsp:cNvPr id="0" name=""/>
        <dsp:cNvSpPr/>
      </dsp:nvSpPr>
      <dsp:spPr>
        <a:xfrm>
          <a:off x="0" y="9209"/>
          <a:ext cx="2497094" cy="568021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124 Invited    </a:t>
          </a:r>
        </a:p>
      </dsp:txBody>
      <dsp:txXfrm>
        <a:off x="27728" y="36937"/>
        <a:ext cx="2441638" cy="512565"/>
      </dsp:txXfrm>
    </dsp:sp>
    <dsp:sp modelId="{2E38F973-9351-48F0-A51D-BE57D37ADB13}">
      <dsp:nvSpPr>
        <dsp:cNvPr id="0" name=""/>
        <dsp:cNvSpPr/>
      </dsp:nvSpPr>
      <dsp:spPr>
        <a:xfrm>
          <a:off x="0" y="754112"/>
          <a:ext cx="2497094" cy="568021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77 Attended</a:t>
          </a:r>
        </a:p>
      </dsp:txBody>
      <dsp:txXfrm>
        <a:off x="27728" y="781840"/>
        <a:ext cx="2441638" cy="512565"/>
      </dsp:txXfrm>
    </dsp:sp>
    <dsp:sp modelId="{0DC97357-A8A6-45EB-BB46-6BBE8128EAF7}">
      <dsp:nvSpPr>
        <dsp:cNvPr id="0" name=""/>
        <dsp:cNvSpPr/>
      </dsp:nvSpPr>
      <dsp:spPr>
        <a:xfrm>
          <a:off x="0" y="1352218"/>
          <a:ext cx="2497094" cy="568021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62% of Invitees</a:t>
          </a:r>
        </a:p>
      </dsp:txBody>
      <dsp:txXfrm>
        <a:off x="27728" y="1379946"/>
        <a:ext cx="2441638" cy="5125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90B64-00F8-414A-8048-9A7E521975CA}">
      <dsp:nvSpPr>
        <dsp:cNvPr id="0" name=""/>
        <dsp:cNvSpPr/>
      </dsp:nvSpPr>
      <dsp:spPr>
        <a:xfrm>
          <a:off x="0" y="376633"/>
          <a:ext cx="4885203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0" kern="1200"/>
            <a:t>A Discussion on Funding Challenges at the Federal Level</a:t>
          </a:r>
          <a:endParaRPr lang="en-US" sz="2700" kern="1200"/>
        </a:p>
      </dsp:txBody>
      <dsp:txXfrm>
        <a:off x="52431" y="429064"/>
        <a:ext cx="4780341" cy="969198"/>
      </dsp:txXfrm>
    </dsp:sp>
    <dsp:sp modelId="{449260E7-2B3D-448A-9D57-9F04CDBDE9FB}">
      <dsp:nvSpPr>
        <dsp:cNvPr id="0" name=""/>
        <dsp:cNvSpPr/>
      </dsp:nvSpPr>
      <dsp:spPr>
        <a:xfrm>
          <a:off x="0" y="1528453"/>
          <a:ext cx="4885203" cy="10740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0" kern="1200"/>
            <a:t>Concentrated work efforts within the 3 Sub Committees</a:t>
          </a:r>
          <a:endParaRPr lang="en-US" sz="2700" kern="1200"/>
        </a:p>
      </dsp:txBody>
      <dsp:txXfrm>
        <a:off x="52431" y="1580884"/>
        <a:ext cx="4780341" cy="969198"/>
      </dsp:txXfrm>
    </dsp:sp>
    <dsp:sp modelId="{43837220-79BE-4777-96B9-A41D0932E27D}">
      <dsp:nvSpPr>
        <dsp:cNvPr id="0" name=""/>
        <dsp:cNvSpPr/>
      </dsp:nvSpPr>
      <dsp:spPr>
        <a:xfrm>
          <a:off x="0" y="2602513"/>
          <a:ext cx="4885203" cy="290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i="1" kern="1200"/>
            <a:t>Where the bulk of the work will be done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Awareness and Advocacy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Ensures that Malnutrition and Hunger among older adults is not overlooked by the media, government agencies or funders of programs and services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Advocate on behalf of older adults suffering from malnutrition or hunger</a:t>
          </a:r>
        </a:p>
      </dsp:txBody>
      <dsp:txXfrm>
        <a:off x="0" y="2602513"/>
        <a:ext cx="4885203" cy="2906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57B3C-7834-4D2F-BC11-253DA33B0828}">
      <dsp:nvSpPr>
        <dsp:cNvPr id="0" name=""/>
        <dsp:cNvSpPr/>
      </dsp:nvSpPr>
      <dsp:spPr>
        <a:xfrm>
          <a:off x="0" y="2626263"/>
          <a:ext cx="10515600" cy="1723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Sponsors:</a:t>
          </a:r>
        </a:p>
      </dsp:txBody>
      <dsp:txXfrm>
        <a:off x="0" y="2626263"/>
        <a:ext cx="10515600" cy="930480"/>
      </dsp:txXfrm>
    </dsp:sp>
    <dsp:sp modelId="{9C8A0ED7-EDD9-4DD1-B43A-669B3DDA1E5C}">
      <dsp:nvSpPr>
        <dsp:cNvPr id="0" name=""/>
        <dsp:cNvSpPr/>
      </dsp:nvSpPr>
      <dsp:spPr>
        <a:xfrm>
          <a:off x="1283" y="3522281"/>
          <a:ext cx="2102606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Representative Karen Bash</a:t>
          </a:r>
        </a:p>
      </dsp:txBody>
      <dsp:txXfrm>
        <a:off x="1283" y="3522281"/>
        <a:ext cx="2102606" cy="792631"/>
      </dsp:txXfrm>
    </dsp:sp>
    <dsp:sp modelId="{235372AB-260E-4E0B-963B-76017752DECC}">
      <dsp:nvSpPr>
        <dsp:cNvPr id="0" name=""/>
        <dsp:cNvSpPr/>
      </dsp:nvSpPr>
      <dsp:spPr>
        <a:xfrm>
          <a:off x="2103890" y="3522281"/>
          <a:ext cx="2102606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Representative William “Bill” Pratt</a:t>
          </a:r>
        </a:p>
      </dsp:txBody>
      <dsp:txXfrm>
        <a:off x="2103890" y="3522281"/>
        <a:ext cx="2102606" cy="792631"/>
      </dsp:txXfrm>
    </dsp:sp>
    <dsp:sp modelId="{9285A2B0-FDFE-4643-9AD0-A668D4686979}">
      <dsp:nvSpPr>
        <dsp:cNvPr id="0" name=""/>
        <dsp:cNvSpPr/>
      </dsp:nvSpPr>
      <dsp:spPr>
        <a:xfrm>
          <a:off x="4206496" y="3522281"/>
          <a:ext cx="2102606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Representative Deborah Armstrong</a:t>
          </a:r>
        </a:p>
      </dsp:txBody>
      <dsp:txXfrm>
        <a:off x="4206496" y="3522281"/>
        <a:ext cx="2102606" cy="792631"/>
      </dsp:txXfrm>
    </dsp:sp>
    <dsp:sp modelId="{79923CB9-FA0F-4C5E-A0BC-21A09EEFD900}">
      <dsp:nvSpPr>
        <dsp:cNvPr id="0" name=""/>
        <dsp:cNvSpPr/>
      </dsp:nvSpPr>
      <dsp:spPr>
        <a:xfrm>
          <a:off x="6309103" y="3522281"/>
          <a:ext cx="2102606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Representative Joanne </a:t>
          </a:r>
          <a:r>
            <a:rPr lang="en-US" sz="1800" kern="1200" dirty="0" err="1"/>
            <a:t>Ferrary</a:t>
          </a:r>
          <a:endParaRPr lang="en-US" sz="1800" kern="1200" dirty="0"/>
        </a:p>
      </dsp:txBody>
      <dsp:txXfrm>
        <a:off x="6309103" y="3522281"/>
        <a:ext cx="2102606" cy="792631"/>
      </dsp:txXfrm>
    </dsp:sp>
    <dsp:sp modelId="{3517E326-F2FD-4BE6-AA22-666B5A948555}">
      <dsp:nvSpPr>
        <dsp:cNvPr id="0" name=""/>
        <dsp:cNvSpPr/>
      </dsp:nvSpPr>
      <dsp:spPr>
        <a:xfrm>
          <a:off x="8411709" y="3522281"/>
          <a:ext cx="2102606" cy="792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Representative Christine Trujillo</a:t>
          </a:r>
        </a:p>
      </dsp:txBody>
      <dsp:txXfrm>
        <a:off x="8411709" y="3522281"/>
        <a:ext cx="2102606" cy="792631"/>
      </dsp:txXfrm>
    </dsp:sp>
    <dsp:sp modelId="{24F37E55-A7C7-4D93-86FA-D149CA992F0A}">
      <dsp:nvSpPr>
        <dsp:cNvPr id="0" name=""/>
        <dsp:cNvSpPr/>
      </dsp:nvSpPr>
      <dsp:spPr>
        <a:xfrm rot="10800000">
          <a:off x="0" y="1962"/>
          <a:ext cx="10515600" cy="26501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ESTABLISHES A MALNUTRITION COMMISSION TO STUDY THE IMPACT OF MALNUTRITION STATEWIDE AS IT RELATES TO HEALTH CARE, EDUCATION AND PREVENTION</a:t>
          </a:r>
          <a:endParaRPr lang="en-US" sz="3000" kern="1200" dirty="0"/>
        </a:p>
      </dsp:txBody>
      <dsp:txXfrm rot="10800000">
        <a:off x="0" y="1962"/>
        <a:ext cx="10515600" cy="1721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4DC8E-65AC-4856-B2E0-5E080525A463}">
      <dsp:nvSpPr>
        <dsp:cNvPr id="0" name=""/>
        <dsp:cNvSpPr/>
      </dsp:nvSpPr>
      <dsp:spPr>
        <a:xfrm>
          <a:off x="0" y="0"/>
          <a:ext cx="8661714" cy="1085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House Health and Human Services Committee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 PASS</a:t>
          </a:r>
        </a:p>
      </dsp:txBody>
      <dsp:txXfrm>
        <a:off x="31789" y="31789"/>
        <a:ext cx="7490532" cy="1021775"/>
      </dsp:txXfrm>
    </dsp:sp>
    <dsp:sp modelId="{365A49C7-BD96-4125-8099-FB0E521DB80A}">
      <dsp:nvSpPr>
        <dsp:cNvPr id="0" name=""/>
        <dsp:cNvSpPr/>
      </dsp:nvSpPr>
      <dsp:spPr>
        <a:xfrm>
          <a:off x="764268" y="1266245"/>
          <a:ext cx="8661714" cy="1085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House State Government, Elections &amp; Indian Affairs Committee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 PASS</a:t>
          </a:r>
        </a:p>
      </dsp:txBody>
      <dsp:txXfrm>
        <a:off x="796057" y="1298034"/>
        <a:ext cx="7128387" cy="1021775"/>
      </dsp:txXfrm>
    </dsp:sp>
    <dsp:sp modelId="{C5C2747F-AC98-42E3-A3E5-EC5160BE0604}">
      <dsp:nvSpPr>
        <dsp:cNvPr id="0" name=""/>
        <dsp:cNvSpPr/>
      </dsp:nvSpPr>
      <dsp:spPr>
        <a:xfrm>
          <a:off x="1528537" y="2532491"/>
          <a:ext cx="8661714" cy="1085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NM HB 466 PASSED HOUSE 57-0</a:t>
          </a:r>
        </a:p>
      </dsp:txBody>
      <dsp:txXfrm>
        <a:off x="1560326" y="2564280"/>
        <a:ext cx="7128387" cy="1021775"/>
      </dsp:txXfrm>
    </dsp:sp>
    <dsp:sp modelId="{893614B1-7749-415F-8ECB-156A80AA548B}">
      <dsp:nvSpPr>
        <dsp:cNvPr id="0" name=""/>
        <dsp:cNvSpPr/>
      </dsp:nvSpPr>
      <dsp:spPr>
        <a:xfrm>
          <a:off x="7956234" y="82305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114967" y="823059"/>
        <a:ext cx="388013" cy="530873"/>
      </dsp:txXfrm>
    </dsp:sp>
    <dsp:sp modelId="{6A0E2D06-8870-4ED3-A99D-6B4BA9A15D47}">
      <dsp:nvSpPr>
        <dsp:cNvPr id="0" name=""/>
        <dsp:cNvSpPr/>
      </dsp:nvSpPr>
      <dsp:spPr>
        <a:xfrm>
          <a:off x="8720503" y="208206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879236" y="2082069"/>
        <a:ext cx="388013" cy="530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729B8-3534-4247-A1D8-7974F0603189}">
      <dsp:nvSpPr>
        <dsp:cNvPr id="0" name=""/>
        <dsp:cNvSpPr/>
      </dsp:nvSpPr>
      <dsp:spPr>
        <a:xfrm>
          <a:off x="0" y="0"/>
          <a:ext cx="8938260" cy="1037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Senate Public Affairs Committee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 PASS (3-2)</a:t>
          </a:r>
        </a:p>
      </dsp:txBody>
      <dsp:txXfrm>
        <a:off x="30381" y="30381"/>
        <a:ext cx="7818961" cy="976510"/>
      </dsp:txXfrm>
    </dsp:sp>
    <dsp:sp modelId="{AD5953EE-ADC8-44AD-92E4-6FB6DE12FD12}">
      <dsp:nvSpPr>
        <dsp:cNvPr id="0" name=""/>
        <dsp:cNvSpPr/>
      </dsp:nvSpPr>
      <dsp:spPr>
        <a:xfrm>
          <a:off x="788669" y="1210151"/>
          <a:ext cx="8938260" cy="1037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Full Senate Vote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17 - 25</a:t>
          </a:r>
        </a:p>
      </dsp:txBody>
      <dsp:txXfrm>
        <a:off x="819050" y="1240532"/>
        <a:ext cx="7414600" cy="976510"/>
      </dsp:txXfrm>
    </dsp:sp>
    <dsp:sp modelId="{C0580ADF-0CEE-4F9B-839C-4BAD78A89511}">
      <dsp:nvSpPr>
        <dsp:cNvPr id="0" name=""/>
        <dsp:cNvSpPr/>
      </dsp:nvSpPr>
      <dsp:spPr>
        <a:xfrm>
          <a:off x="1577339" y="2420302"/>
          <a:ext cx="8938260" cy="1037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FAILED TO PASS THE SENATE </a:t>
          </a:r>
        </a:p>
      </dsp:txBody>
      <dsp:txXfrm>
        <a:off x="1607720" y="2450683"/>
        <a:ext cx="7414600" cy="976510"/>
      </dsp:txXfrm>
    </dsp:sp>
    <dsp:sp modelId="{9F54FAB0-F116-4F98-B95C-589630C85455}">
      <dsp:nvSpPr>
        <dsp:cNvPr id="0" name=""/>
        <dsp:cNvSpPr/>
      </dsp:nvSpPr>
      <dsp:spPr>
        <a:xfrm>
          <a:off x="8264032" y="786598"/>
          <a:ext cx="674227" cy="6742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415733" y="786598"/>
        <a:ext cx="370825" cy="507356"/>
      </dsp:txXfrm>
    </dsp:sp>
    <dsp:sp modelId="{695C33C6-0F55-474D-A143-20FF723CCB48}">
      <dsp:nvSpPr>
        <dsp:cNvPr id="0" name=""/>
        <dsp:cNvSpPr/>
      </dsp:nvSpPr>
      <dsp:spPr>
        <a:xfrm>
          <a:off x="9052702" y="1989834"/>
          <a:ext cx="674227" cy="6742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204403" y="1989834"/>
        <a:ext cx="370825" cy="507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D6FB5-7FA8-4697-A005-8CED5DF1C5C9}">
      <dsp:nvSpPr>
        <dsp:cNvPr id="0" name=""/>
        <dsp:cNvSpPr/>
      </dsp:nvSpPr>
      <dsp:spPr>
        <a:xfrm>
          <a:off x="0" y="38795"/>
          <a:ext cx="4885203" cy="1814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Learned about DMT Campaign at N4a Conference 2017</a:t>
          </a:r>
        </a:p>
      </dsp:txBody>
      <dsp:txXfrm>
        <a:off x="88585" y="127380"/>
        <a:ext cx="4708033" cy="1637500"/>
      </dsp:txXfrm>
    </dsp:sp>
    <dsp:sp modelId="{2585E777-4297-4E32-B42A-F83BBDA1F34A}">
      <dsp:nvSpPr>
        <dsp:cNvPr id="0" name=""/>
        <dsp:cNvSpPr/>
      </dsp:nvSpPr>
      <dsp:spPr>
        <a:xfrm>
          <a:off x="0" y="1948505"/>
          <a:ext cx="4885203" cy="18146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Instantly knew PCA wanted to lead this campaign, why? </a:t>
          </a:r>
        </a:p>
      </dsp:txBody>
      <dsp:txXfrm>
        <a:off x="88585" y="2037090"/>
        <a:ext cx="4708033" cy="1637500"/>
      </dsp:txXfrm>
    </dsp:sp>
    <dsp:sp modelId="{C3C1109C-3E25-4D8A-AF90-F9C2F250D061}">
      <dsp:nvSpPr>
        <dsp:cNvPr id="0" name=""/>
        <dsp:cNvSpPr/>
      </dsp:nvSpPr>
      <dsp:spPr>
        <a:xfrm>
          <a:off x="0" y="3763175"/>
          <a:ext cx="4885203" cy="2083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i="1" kern="1200"/>
            <a:t>Bring awareness to the senior issue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i="1" kern="1200" dirty="0"/>
            <a:t>Lack of association of hunger with seniors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i="1" kern="1200"/>
            <a:t>Connect people to resources</a:t>
          </a:r>
          <a:endParaRPr lang="en-US" sz="2600" kern="1200"/>
        </a:p>
      </dsp:txBody>
      <dsp:txXfrm>
        <a:off x="0" y="3763175"/>
        <a:ext cx="4885203" cy="2083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62FB5-6314-47A8-A180-8EA475BB71E6}">
      <dsp:nvSpPr>
        <dsp:cNvPr id="0" name=""/>
        <dsp:cNvSpPr/>
      </dsp:nvSpPr>
      <dsp:spPr>
        <a:xfrm>
          <a:off x="0" y="258552"/>
          <a:ext cx="4885203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271,658 Elderly in Philadelphia</a:t>
          </a:r>
        </a:p>
      </dsp:txBody>
      <dsp:txXfrm>
        <a:off x="62141" y="320693"/>
        <a:ext cx="4760921" cy="1148678"/>
      </dsp:txXfrm>
    </dsp:sp>
    <dsp:sp modelId="{DC84D72A-3969-4C62-99B1-D5F348F54C69}">
      <dsp:nvSpPr>
        <dsp:cNvPr id="0" name=""/>
        <dsp:cNvSpPr/>
      </dsp:nvSpPr>
      <dsp:spPr>
        <a:xfrm>
          <a:off x="0" y="1623673"/>
          <a:ext cx="4885203" cy="127296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23% are Considered Low Income (62,481)</a:t>
          </a:r>
        </a:p>
      </dsp:txBody>
      <dsp:txXfrm>
        <a:off x="62141" y="1685814"/>
        <a:ext cx="4760921" cy="1148678"/>
      </dsp:txXfrm>
    </dsp:sp>
    <dsp:sp modelId="{F13CDF7F-567F-42B5-A270-9B0D6FAE8929}">
      <dsp:nvSpPr>
        <dsp:cNvPr id="0" name=""/>
        <dsp:cNvSpPr/>
      </dsp:nvSpPr>
      <dsp:spPr>
        <a:xfrm>
          <a:off x="0" y="2988793"/>
          <a:ext cx="4885203" cy="127296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 in 2 Older Adults are at Risk</a:t>
          </a:r>
        </a:p>
      </dsp:txBody>
      <dsp:txXfrm>
        <a:off x="62141" y="3050934"/>
        <a:ext cx="4760921" cy="1148678"/>
      </dsp:txXfrm>
    </dsp:sp>
    <dsp:sp modelId="{B517F89E-A997-4E7A-AF22-286D341056AB}">
      <dsp:nvSpPr>
        <dsp:cNvPr id="0" name=""/>
        <dsp:cNvSpPr/>
      </dsp:nvSpPr>
      <dsp:spPr>
        <a:xfrm>
          <a:off x="0" y="4353913"/>
          <a:ext cx="4885203" cy="12729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Numbers higher for Seniors in Health Care Settings</a:t>
          </a:r>
        </a:p>
      </dsp:txBody>
      <dsp:txXfrm>
        <a:off x="62141" y="4416054"/>
        <a:ext cx="4760921" cy="11486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E5EA2-E0F0-4160-A83F-1D36491545D3}">
      <dsp:nvSpPr>
        <dsp:cNvPr id="0" name=""/>
        <dsp:cNvSpPr/>
      </dsp:nvSpPr>
      <dsp:spPr>
        <a:xfrm>
          <a:off x="0" y="50206"/>
          <a:ext cx="7886700" cy="8394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Year One - Internal</a:t>
          </a:r>
        </a:p>
      </dsp:txBody>
      <dsp:txXfrm>
        <a:off x="40980" y="91186"/>
        <a:ext cx="7804740" cy="757514"/>
      </dsp:txXfrm>
    </dsp:sp>
    <dsp:sp modelId="{6A12AE6D-02F2-40A1-A0A9-B159D7BEC075}">
      <dsp:nvSpPr>
        <dsp:cNvPr id="0" name=""/>
        <dsp:cNvSpPr/>
      </dsp:nvSpPr>
      <dsp:spPr>
        <a:xfrm>
          <a:off x="0" y="889681"/>
          <a:ext cx="7886700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Created PCA Committee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Every Department Represented</a:t>
          </a:r>
        </a:p>
      </dsp:txBody>
      <dsp:txXfrm>
        <a:off x="0" y="889681"/>
        <a:ext cx="7886700" cy="941850"/>
      </dsp:txXfrm>
    </dsp:sp>
    <dsp:sp modelId="{CA8CD737-3518-489F-A410-C2300B5ABA04}">
      <dsp:nvSpPr>
        <dsp:cNvPr id="0" name=""/>
        <dsp:cNvSpPr/>
      </dsp:nvSpPr>
      <dsp:spPr>
        <a:xfrm>
          <a:off x="0" y="1831531"/>
          <a:ext cx="7886700" cy="8394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Mission Statement </a:t>
          </a:r>
        </a:p>
      </dsp:txBody>
      <dsp:txXfrm>
        <a:off x="40980" y="1872511"/>
        <a:ext cx="7804740" cy="757514"/>
      </dsp:txXfrm>
    </dsp:sp>
    <dsp:sp modelId="{BAFD30F3-179C-4DA8-8D09-A0DE950A4D05}">
      <dsp:nvSpPr>
        <dsp:cNvPr id="0" name=""/>
        <dsp:cNvSpPr/>
      </dsp:nvSpPr>
      <dsp:spPr>
        <a:xfrm>
          <a:off x="0" y="2671006"/>
          <a:ext cx="7886700" cy="163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kern="1200" dirty="0"/>
            <a:t>The mission of the Defeat Malnutrition Today Philadelphia </a:t>
          </a:r>
          <a:r>
            <a:rPr lang="en-US" sz="2700" b="0" i="0" kern="1200"/>
            <a:t>Coalition’s is </a:t>
          </a:r>
          <a:r>
            <a:rPr lang="en-US" sz="2700" b="0" i="0" kern="1200" dirty="0"/>
            <a:t>to eliminate malnutrition among Philadelphia seniors through education, collaboration and advocacy.</a:t>
          </a:r>
          <a:endParaRPr lang="en-US" sz="2700" kern="1200" dirty="0"/>
        </a:p>
      </dsp:txBody>
      <dsp:txXfrm>
        <a:off x="0" y="2671006"/>
        <a:ext cx="7886700" cy="16301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C4039-AC23-4D66-97FC-8D5F07A2522B}">
      <dsp:nvSpPr>
        <dsp:cNvPr id="0" name=""/>
        <dsp:cNvSpPr/>
      </dsp:nvSpPr>
      <dsp:spPr>
        <a:xfrm>
          <a:off x="0" y="334107"/>
          <a:ext cx="4885203" cy="1511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Day Long Event – 04/20/18</a:t>
          </a:r>
        </a:p>
      </dsp:txBody>
      <dsp:txXfrm>
        <a:off x="73792" y="407899"/>
        <a:ext cx="4737619" cy="1364056"/>
      </dsp:txXfrm>
    </dsp:sp>
    <dsp:sp modelId="{3DE0428F-34D5-4634-A4E1-0DB9EBB79FA1}">
      <dsp:nvSpPr>
        <dsp:cNvPr id="0" name=""/>
        <dsp:cNvSpPr/>
      </dsp:nvSpPr>
      <dsp:spPr>
        <a:xfrm>
          <a:off x="0" y="1955188"/>
          <a:ext cx="4885203" cy="15116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Food Panel – Agencies We Work With</a:t>
          </a:r>
        </a:p>
      </dsp:txBody>
      <dsp:txXfrm>
        <a:off x="73792" y="2028980"/>
        <a:ext cx="4737619" cy="1364056"/>
      </dsp:txXfrm>
    </dsp:sp>
    <dsp:sp modelId="{6ED8F1C4-2F93-4680-A410-5BF9EFEF04EA}">
      <dsp:nvSpPr>
        <dsp:cNvPr id="0" name=""/>
        <dsp:cNvSpPr/>
      </dsp:nvSpPr>
      <dsp:spPr>
        <a:xfrm>
          <a:off x="0" y="3466828"/>
          <a:ext cx="4885203" cy="2084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Philabundance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Shared Food Program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Coalition Against Hunger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Aid for Friends</a:t>
          </a:r>
        </a:p>
      </dsp:txBody>
      <dsp:txXfrm>
        <a:off x="0" y="3466828"/>
        <a:ext cx="4885203" cy="20844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33EBC-6811-4367-BCBD-B825B7E6258A}">
      <dsp:nvSpPr>
        <dsp:cNvPr id="0" name=""/>
        <dsp:cNvSpPr/>
      </dsp:nvSpPr>
      <dsp:spPr>
        <a:xfrm>
          <a:off x="0" y="1784818"/>
          <a:ext cx="48852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014C4-517A-438C-8AEE-6EB1125D112A}">
      <dsp:nvSpPr>
        <dsp:cNvPr id="0" name=""/>
        <dsp:cNvSpPr/>
      </dsp:nvSpPr>
      <dsp:spPr>
        <a:xfrm>
          <a:off x="244260" y="1607698"/>
          <a:ext cx="3419642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mbria" panose="02040503050406030204" pitchFamily="18" charset="0"/>
            </a:rPr>
            <a:t>Created and Expanded Coalition Membership  </a:t>
          </a:r>
        </a:p>
      </dsp:txBody>
      <dsp:txXfrm>
        <a:off x="261553" y="1624991"/>
        <a:ext cx="3385056" cy="319654"/>
      </dsp:txXfrm>
    </dsp:sp>
    <dsp:sp modelId="{6EBEDCC9-987A-4534-BBEA-89160EC0C218}">
      <dsp:nvSpPr>
        <dsp:cNvPr id="0" name=""/>
        <dsp:cNvSpPr/>
      </dsp:nvSpPr>
      <dsp:spPr>
        <a:xfrm>
          <a:off x="0" y="2329138"/>
          <a:ext cx="4885203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249936" rIns="37914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March 19, 2019</a:t>
          </a:r>
        </a:p>
      </dsp:txBody>
      <dsp:txXfrm>
        <a:off x="0" y="2329138"/>
        <a:ext cx="4885203" cy="500850"/>
      </dsp:txXfrm>
    </dsp:sp>
    <dsp:sp modelId="{049A273E-35A3-4E91-A322-B44D22FF8EE5}">
      <dsp:nvSpPr>
        <dsp:cNvPr id="0" name=""/>
        <dsp:cNvSpPr/>
      </dsp:nvSpPr>
      <dsp:spPr>
        <a:xfrm>
          <a:off x="244260" y="2152018"/>
          <a:ext cx="3419642" cy="3542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mbria" panose="02040503050406030204" pitchFamily="18" charset="0"/>
            </a:rPr>
            <a:t>Date Set   </a:t>
          </a:r>
        </a:p>
      </dsp:txBody>
      <dsp:txXfrm>
        <a:off x="261553" y="2169311"/>
        <a:ext cx="3385056" cy="319654"/>
      </dsp:txXfrm>
    </dsp:sp>
    <dsp:sp modelId="{F688E326-CE85-42E4-A47C-F11C5A2AB490}">
      <dsp:nvSpPr>
        <dsp:cNvPr id="0" name=""/>
        <dsp:cNvSpPr/>
      </dsp:nvSpPr>
      <dsp:spPr>
        <a:xfrm>
          <a:off x="0" y="3071908"/>
          <a:ext cx="488520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129A1-E59A-470F-A6DC-6A01A3A1203C}">
      <dsp:nvSpPr>
        <dsp:cNvPr id="0" name=""/>
        <dsp:cNvSpPr/>
      </dsp:nvSpPr>
      <dsp:spPr>
        <a:xfrm>
          <a:off x="244260" y="2894788"/>
          <a:ext cx="3419642" cy="3542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mbria" panose="02040503050406030204" pitchFamily="18" charset="0"/>
            </a:rPr>
            <a:t>124 Organizations Invited</a:t>
          </a:r>
        </a:p>
      </dsp:txBody>
      <dsp:txXfrm>
        <a:off x="261553" y="2912081"/>
        <a:ext cx="3385056" cy="319654"/>
      </dsp:txXfrm>
    </dsp:sp>
    <dsp:sp modelId="{6615A9A2-6E20-4C59-9765-980A392E40FE}">
      <dsp:nvSpPr>
        <dsp:cNvPr id="0" name=""/>
        <dsp:cNvSpPr/>
      </dsp:nvSpPr>
      <dsp:spPr>
        <a:xfrm>
          <a:off x="0" y="3616228"/>
          <a:ext cx="4885203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249936" rIns="37914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Build a Network of Service Providers and Local Agencies Committed to the Mission and Goals</a:t>
          </a:r>
        </a:p>
      </dsp:txBody>
      <dsp:txXfrm>
        <a:off x="0" y="3616228"/>
        <a:ext cx="4885203" cy="661500"/>
      </dsp:txXfrm>
    </dsp:sp>
    <dsp:sp modelId="{DFCA525F-BE4B-4AD9-9DE8-391C02FF0B78}">
      <dsp:nvSpPr>
        <dsp:cNvPr id="0" name=""/>
        <dsp:cNvSpPr/>
      </dsp:nvSpPr>
      <dsp:spPr>
        <a:xfrm>
          <a:off x="244260" y="3439108"/>
          <a:ext cx="3419642" cy="3542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mbria" panose="02040503050406030204" pitchFamily="18" charset="0"/>
            </a:rPr>
            <a:t>Goal </a:t>
          </a:r>
        </a:p>
      </dsp:txBody>
      <dsp:txXfrm>
        <a:off x="261553" y="3456401"/>
        <a:ext cx="3385056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F2042-9E00-48F3-B725-0501BDA86157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F9EED-2BDA-4BC7-B1F4-D3F0B4E40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7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5E53-B2DE-46D0-B0F7-D53EBE3F88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69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00D44-FB3F-4694-A639-3D28A72A9E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59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00D44-FB3F-4694-A639-3D28A72A9E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73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hunger day at</a:t>
            </a:r>
            <a:r>
              <a:rPr lang="en-US" baseline="0" dirty="0"/>
              <a:t> the capitol. March 5</a:t>
            </a:r>
            <a:r>
              <a:rPr lang="en-US" baseline="30000" dirty="0"/>
              <a:t>th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00D44-FB3F-4694-A639-3D28A72A9E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9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00D44-FB3F-4694-A639-3D28A72A9E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56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3112-AAAC-4F4E-BE0E-50B2E0991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139BF-64C9-4C25-8C82-A4F8BD6D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F3523-F9C8-42B8-A4B3-DE5AB646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220D-B6CE-41C9-AEAA-52649BFC55F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5DBF0-B2E8-42ED-BE71-38B59734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3B219-B8F4-4B1F-8A19-10D7483F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295-7E66-4BD3-BC58-302C3363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5E8D-8E61-4B0C-9B97-6805D596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63B15-4481-4902-AD35-9892E86DC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8489B-F975-4D15-9B97-1AD3BA55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220D-B6CE-41C9-AEAA-52649BFC55F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FD4C-2499-4EB7-ABD8-295D7DAF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85278-7C18-4F43-89AA-20263752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295-7E66-4BD3-BC58-302C3363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4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523CD-B752-46B3-88FE-0C8A2B9D7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A4F0A-6C0F-48F6-AEF0-B54DE60B6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86265-9EC0-46D1-B965-1032B070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220D-B6CE-41C9-AEAA-52649BFC55F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EB7B7-0525-44D0-BA2B-A84C5F08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DA63E-F3D7-4C65-B58F-F8A088C4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295-7E66-4BD3-BC58-302C3363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2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C442-92C9-4EB7-93F4-EE99DE5AB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19463-7690-45F3-895E-C0517936B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4A442-5F39-4BA1-B482-2597D79C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3E310-9EBD-4F5F-8338-F2326D6BF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2FF31-62D6-4FD5-8812-D5597564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660F9-39AD-4282-BFDC-651E5B33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35D7D-3CBC-4766-A9A8-FF3756582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906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B65-1A6B-40D7-96B5-A080881B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209C-1FDF-4FC6-9E28-4E24AF2D2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B061E-E39B-41D9-A1B9-5DA7F691D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E4046-54A7-427D-8C29-0D5B9853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3E310-9EBD-4F5F-8338-F2326D6BF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8ED77-4270-40AD-962B-AA2CEEFF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F112A-DF18-4C76-B09F-55C207FB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35D7D-3CBC-4766-A9A8-FF3756582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C738-CD8D-4C85-B570-1CB86761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D23C-02A8-4A95-B33B-01788681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6998C-B76C-49D7-9771-811E69B3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3E310-9EBD-4F5F-8338-F2326D6BF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5D5CD-62D4-477B-9A59-25B3C969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2CB03-8167-4BA7-8D7F-CB94EE7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35D7D-3CBC-4766-A9A8-FF3756582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42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A0DE-EB38-4332-9DA8-5F1982EB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DF74A-FEA8-4819-9B53-2DD21EFD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3E310-9EBD-4F5F-8338-F2326D6BF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D9AB3-32A5-4FC1-ACE1-423EF0E3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B2CEB-AFBC-4484-A8F0-601D5536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35D7D-3CBC-4766-A9A8-FF3756582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561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C72CCC-AEB7-4BE9-ACBD-98C37DE0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3E310-9EBD-4F5F-8338-F2326D6BF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CF2FD-3407-4F6C-9254-DBE1EEB2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52CC5-A78E-4D36-B8BE-0A3F0ADE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35D7D-3CBC-4766-A9A8-FF3756582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7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0725-6F3B-40C4-BFD8-AEE0EF0A7C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CBD-DADB-4F09-9A4C-F72931D8F5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8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0725-6F3B-40C4-BFD8-AEE0EF0A7C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CBD-DADB-4F09-9A4C-F72931D8F5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3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0725-6F3B-40C4-BFD8-AEE0EF0A7C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CBD-DADB-4F09-9A4C-F72931D8F5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7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30AC-681F-42B2-9004-55B52E11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7C05E-5607-4243-A861-D1EB67F37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16A69-C25D-415D-96AD-2225AD1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220D-B6CE-41C9-AEAA-52649BFC55F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0708-E6D6-4E9C-8118-1530537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D0AD2-C670-40C9-B2B9-6A7DA4CF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295-7E66-4BD3-BC58-302C3363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3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BF9A-2A20-4626-9021-8C8F5C19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192E5-3349-4F00-8E13-DDB79A193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8CF17-3BE7-4F5F-BFA4-0E6CC77A6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AE3AC-13B3-43F0-B6EE-9E6BC4BC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AC74-92C8-444D-8546-7E504654FAF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8B55E-7F3F-488F-924F-6655680C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ABCD4-ABDD-40E6-8A57-F6B756F9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76E1-5539-4750-B92C-B2DF54AEE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4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86CA-CFE8-4E76-AAC1-132EEB40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94F62-330B-4C8E-9152-A50C668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79D1-8373-464B-9AA3-72B16FD9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220D-B6CE-41C9-AEAA-52649BFC55F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45795-360F-4C65-B46D-0F5C0ED2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3AE01-702F-4F08-9A3E-66FF9DC8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295-7E66-4BD3-BC58-302C3363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345E-C7C5-4762-ACC0-F5645694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9B2A-03FF-4201-8882-280E8D976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4FA14-C731-4BEF-A211-D1B2C05E7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B66DD-9F4E-4FBF-9FD4-4728CAD1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220D-B6CE-41C9-AEAA-52649BFC55F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166F-7852-46B3-9502-E69974BF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9D0B1-6CEE-48FC-8E22-450EDF02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295-7E66-4BD3-BC58-302C3363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1BB4-74A7-45F3-A1EE-181A7C10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427CB-732B-45BF-AFC6-DF4A857D6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49F68-FBBA-4433-BC9E-806A5514E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16EBA-1138-453F-A2EE-9EA3AE082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362E3-A432-4C39-AD34-A7A55A8EE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17C1C-05DF-44C7-814B-602BD363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220D-B6CE-41C9-AEAA-52649BFC55F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A4598-9DAB-48C9-BA6D-535B940C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A256D-9292-4895-B3A7-7A781CFC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295-7E66-4BD3-BC58-302C3363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71A9-E226-41E3-ABB1-2F8A430F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B075C-8B2F-4B54-B88F-A64DB013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220D-B6CE-41C9-AEAA-52649BFC55F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B7CA1-47D4-4BFD-AF49-72B987D8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967B3-B726-4103-8050-3F981C55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295-7E66-4BD3-BC58-302C3363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6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25F5B-0944-4307-92ED-8F0F0C96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220D-B6CE-41C9-AEAA-52649BFC55F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16580-FBA1-417C-91AD-F430AC6B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4EFB1-CC7E-4C69-BC2B-F7F3BF66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295-7E66-4BD3-BC58-302C3363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2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D37D-91CF-4391-86C1-CE04E2A4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CF24A-776D-4A18-A2B4-C7CD32A4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9373E-326E-4C39-9044-DBE8F724B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E7A79-730E-4EFC-A701-C11E6A14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220D-B6CE-41C9-AEAA-52649BFC55F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CB9A4-F257-4FF8-854F-76143440C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6A1B7-6631-439C-8030-BB438E1E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295-7E66-4BD3-BC58-302C3363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0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095A-6620-4A5A-9B41-9AC3A830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2F3EC-144B-4A0C-9F32-2333BB69D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956A2-AAC7-402C-BFC0-F6782C873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08621-573B-46B8-A388-160E70F3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220D-B6CE-41C9-AEAA-52649BFC55F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82CF9-E782-47D9-86DE-B7C060CC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F52F5-1AEA-444E-961C-121F2038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D295-7E66-4BD3-BC58-302C3363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B8A9F9-C97A-4736-BC6A-B806C679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D8E33-57C9-4A32-BBF0-08C2E82A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36BF6-4F90-4678-9168-BC65447DB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A220D-B6CE-41C9-AEAA-52649BFC55F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CC299-580E-4F04-B6A9-763D21DE6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4C449-A569-4FFA-A096-77D94C05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AD295-7E66-4BD3-BC58-302C3363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D1505-CBFD-4207-8B0D-B26779C4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BDD37-6833-4E6F-9CA6-4F0A09333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0FDCF-FDAE-42A9-BC59-935E47F66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E310-9EBD-4F5F-8338-F2326D6BF02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423B9-4D4E-4EC6-869D-F6A1BCAD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84A47-EEC3-4945-B5C3-46304363F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35D7D-3CBC-4766-A9A8-FF375658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40725-6F3B-40C4-BFD8-AEE0EF0A7C9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BCBD-DADB-4F09-9A4C-F72931D8F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3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lifehacking.jp/2012/01/never-give-up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tate-toolkit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defeatmalnutrition.today/blueprint" TargetMode="External"/><Relationship Id="rId7" Type="http://schemas.openxmlformats.org/officeDocument/2006/relationships/hyperlink" Target="mailto:mponder@matzblancato.com" TargetMode="External"/><Relationship Id="rId2" Type="http://schemas.openxmlformats.org/officeDocument/2006/relationships/hyperlink" Target="http://defeatmalnutrition.today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bit.ly/ohio-report" TargetMode="External"/><Relationship Id="rId5" Type="http://schemas.openxmlformats.org/officeDocument/2006/relationships/hyperlink" Target="http://bit.ly/state-infographic" TargetMode="External"/><Relationship Id="rId4" Type="http://schemas.openxmlformats.org/officeDocument/2006/relationships/hyperlink" Target="http://bit.ly/state-toolkit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rogus@gmail.com" TargetMode="External"/><Relationship Id="rId2" Type="http://schemas.openxmlformats.org/officeDocument/2006/relationships/hyperlink" Target="mailto:mponder@matzblancato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najja.orr@pcacares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4C7E-2F8D-46A4-9FCD-37318DD32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Malnutrition State/Local 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4449B-D20A-4BDE-B9A7-77846AF02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US" dirty="0"/>
              <a:t>Defeat Malnutrition Today</a:t>
            </a:r>
          </a:p>
          <a:p>
            <a:r>
              <a:rPr lang="en-US" dirty="0"/>
              <a:t>May 30, 2019</a:t>
            </a:r>
          </a:p>
        </p:txBody>
      </p:sp>
    </p:spTree>
    <p:extLst>
      <p:ext uri="{BB962C8B-B14F-4D97-AF65-F5344CB8AC3E}">
        <p14:creationId xmlns:p14="http://schemas.microsoft.com/office/powerpoint/2010/main" val="413693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B8FDC-0E5E-45AC-B965-8582ACA6F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New Mexico and Malnutrition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98C83-84FA-4DD5-B3EE-8A227503D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1451495"/>
            <a:ext cx="6250940" cy="2304627"/>
          </a:xfrm>
        </p:spPr>
        <p:txBody>
          <a:bodyPr anchor="b">
            <a:normAutofit/>
          </a:bodyPr>
          <a:lstStyle/>
          <a:p>
            <a:r>
              <a:rPr lang="en-US" sz="2000" dirty="0"/>
              <a:t>In 2015, 9% of New Mexican mothers reported eating less than they should due to financial hardship.</a:t>
            </a:r>
          </a:p>
          <a:p>
            <a:r>
              <a:rPr lang="en-US" sz="2000" dirty="0"/>
              <a:t>From 2014-2016, 8.8% of infants were born with low birth weight.</a:t>
            </a:r>
          </a:p>
          <a:p>
            <a:r>
              <a:rPr lang="en-US" sz="2000" dirty="0"/>
              <a:t>More than 38% New Mexico children live in households that receive income and food assistance.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0FB06-B8C3-4DC1-913F-DBE93C657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750733"/>
            <a:ext cx="6250940" cy="2304628"/>
          </a:xfrm>
        </p:spPr>
        <p:txBody>
          <a:bodyPr>
            <a:normAutofit/>
          </a:bodyPr>
          <a:lstStyle/>
          <a:p>
            <a:r>
              <a:rPr lang="en-US" sz="2000" dirty="0"/>
              <a:t>In 2015, USDA Food Atlas reported that 135 of 499 New Mexican census tracts are food deserts</a:t>
            </a:r>
          </a:p>
          <a:p>
            <a:r>
              <a:rPr lang="en-US" sz="2000" dirty="0"/>
              <a:t>Food insecurity impacts 25% of New Mexican children. </a:t>
            </a:r>
          </a:p>
          <a:p>
            <a:r>
              <a:rPr lang="en-US" sz="2000" dirty="0"/>
              <a:t>Nearly 27% of New Mexico’s 2.1 million residents are over the age of 65.</a:t>
            </a:r>
          </a:p>
        </p:txBody>
      </p:sp>
    </p:spTree>
    <p:extLst>
      <p:ext uri="{BB962C8B-B14F-4D97-AF65-F5344CB8AC3E}">
        <p14:creationId xmlns:p14="http://schemas.microsoft.com/office/powerpoint/2010/main" val="18932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B001-BB4D-45A3-A719-B81052DB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700" b="1" dirty="0"/>
              <a:t>New Mexico Economic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E7064-5938-475E-9515-8D91C073E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96" y="2438400"/>
            <a:ext cx="3757471" cy="3785419"/>
          </a:xfrm>
        </p:spPr>
        <p:txBody>
          <a:bodyPr>
            <a:normAutofit/>
          </a:bodyPr>
          <a:lstStyle/>
          <a:p>
            <a:r>
              <a:rPr lang="en-US" sz="2000" dirty="0"/>
              <a:t>Spends more than $28.9 million on malnutrition related costs.</a:t>
            </a:r>
          </a:p>
          <a:p>
            <a:r>
              <a:rPr lang="en-US" sz="2000" dirty="0"/>
              <a:t>Ranks 4</a:t>
            </a:r>
            <a:r>
              <a:rPr lang="en-US" sz="2000" baseline="30000" dirty="0"/>
              <a:t>th</a:t>
            </a:r>
            <a:r>
              <a:rPr lang="en-US" sz="2000" dirty="0"/>
              <a:t> out of 5 of the highest spending states:</a:t>
            </a:r>
          </a:p>
          <a:p>
            <a:pPr lvl="1"/>
            <a:r>
              <a:rPr lang="en-US" sz="2000" dirty="0"/>
              <a:t>California</a:t>
            </a:r>
          </a:p>
          <a:p>
            <a:pPr lvl="1"/>
            <a:r>
              <a:rPr lang="en-US" sz="2000" dirty="0"/>
              <a:t>Florida</a:t>
            </a:r>
          </a:p>
          <a:p>
            <a:pPr lvl="1"/>
            <a:r>
              <a:rPr lang="en-US" sz="2000" dirty="0"/>
              <a:t>Texas</a:t>
            </a:r>
          </a:p>
          <a:p>
            <a:pPr lvl="1"/>
            <a:r>
              <a:rPr lang="en-US" sz="2000" b="1" dirty="0"/>
              <a:t>New Mexico</a:t>
            </a:r>
          </a:p>
          <a:p>
            <a:pPr lvl="1"/>
            <a:r>
              <a:rPr lang="en-US" sz="2000" dirty="0"/>
              <a:t>Pennsylvania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8F5C63-C0FD-4DDA-81D2-FDBE1841D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2" r="1" b="5302"/>
          <a:stretch/>
        </p:blipFill>
        <p:spPr>
          <a:xfrm>
            <a:off x="4636008" y="629266"/>
            <a:ext cx="6916329" cy="55886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8181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91D4CFB-B2A5-4E19-A31F-81E9070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Legislation Beginnings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28BFE6-D902-4231-AD45-E55FB8AF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615936" cy="523063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Academy of Nutrition and Dietetics 2018 Public Policy Workshop (DC)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Focus on malnutrition</a:t>
            </a:r>
          </a:p>
          <a:p>
            <a:r>
              <a:rPr lang="en-US" dirty="0">
                <a:solidFill>
                  <a:srgbClr val="000000"/>
                </a:solidFill>
              </a:rPr>
              <a:t>Discussions within the New Mexico affiliate about state-level advocacy</a:t>
            </a:r>
          </a:p>
          <a:p>
            <a:r>
              <a:rPr lang="en-US" dirty="0">
                <a:solidFill>
                  <a:srgbClr val="000000"/>
                </a:solidFill>
              </a:rPr>
              <a:t>Partnered with Abbott to get a bill introduced in the NM Legislature</a:t>
            </a:r>
          </a:p>
        </p:txBody>
      </p:sp>
    </p:spTree>
    <p:extLst>
      <p:ext uri="{BB962C8B-B14F-4D97-AF65-F5344CB8AC3E}">
        <p14:creationId xmlns:p14="http://schemas.microsoft.com/office/powerpoint/2010/main" val="128889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Mexico’s 54th Legislature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5549"/>
            <a:ext cx="10515600" cy="4221414"/>
          </a:xfrm>
        </p:spPr>
        <p:txBody>
          <a:bodyPr>
            <a:normAutofit/>
          </a:bodyPr>
          <a:lstStyle/>
          <a:p>
            <a:r>
              <a:rPr lang="en-US" sz="3200" b="1" dirty="0"/>
              <a:t>Dec 17, 2018 – Jan 11, 2019	</a:t>
            </a:r>
            <a:r>
              <a:rPr lang="en-US" sz="3200" dirty="0"/>
              <a:t>Legislation may be prefiled</a:t>
            </a:r>
          </a:p>
          <a:p>
            <a:r>
              <a:rPr lang="en-US" sz="3200" b="1" dirty="0"/>
              <a:t>January 15, 2019</a:t>
            </a:r>
            <a:r>
              <a:rPr lang="en-US" sz="3200" dirty="0"/>
              <a:t>			Opening day (Noon)</a:t>
            </a:r>
          </a:p>
          <a:p>
            <a:r>
              <a:rPr lang="en-US" sz="3200" b="1" dirty="0"/>
              <a:t>February 14, 2019</a:t>
            </a:r>
            <a:r>
              <a:rPr lang="en-US" sz="3200" dirty="0"/>
              <a:t>			Deadline for bill introduction</a:t>
            </a:r>
          </a:p>
          <a:p>
            <a:r>
              <a:rPr lang="en-US" sz="3200" b="1" dirty="0"/>
              <a:t>March 16</a:t>
            </a:r>
            <a:r>
              <a:rPr lang="en-US" sz="3200" dirty="0"/>
              <a:t>	,</a:t>
            </a:r>
            <a:r>
              <a:rPr lang="en-US" sz="3200" b="1" dirty="0"/>
              <a:t> 2019</a:t>
            </a:r>
            <a:r>
              <a:rPr lang="en-US" sz="3200" dirty="0"/>
              <a:t>			Session ends (Noon)</a:t>
            </a:r>
          </a:p>
        </p:txBody>
      </p:sp>
    </p:spTree>
    <p:extLst>
      <p:ext uri="{BB962C8B-B14F-4D97-AF65-F5344CB8AC3E}">
        <p14:creationId xmlns:p14="http://schemas.microsoft.com/office/powerpoint/2010/main" val="353537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0" y="362137"/>
            <a:ext cx="5691612" cy="4268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87" y="2183015"/>
            <a:ext cx="5996412" cy="4497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08070" y="1068945"/>
            <a:ext cx="5730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Legislative Day: January 24, 2019</a:t>
            </a:r>
          </a:p>
        </p:txBody>
      </p:sp>
    </p:spTree>
    <p:extLst>
      <p:ext uri="{BB962C8B-B14F-4D97-AF65-F5344CB8AC3E}">
        <p14:creationId xmlns:p14="http://schemas.microsoft.com/office/powerpoint/2010/main" val="780510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40C6-5028-4DD4-8CBE-04EE2CBE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New Mexico House Bill 466 (2019)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A64C46-756F-4F57-8FF0-F90C8B823AA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634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CC25C-584F-4AB9-B344-6781A2C0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New Mexico HB 466 </a:t>
            </a: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DCA2D-84BA-4447-ABEA-DB6DF27D9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Department of Health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Department of Agriculture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Department of Human Services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Interagency Benefits Advisory Committee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Department of Aging and Long-Term Services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Department of Public Education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Department of Indian Affairs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147AC0-4370-4E76-8C1A-07A6B590E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New Mexico Academy of Nutrition and Dietetics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University of New Mexico Health Science Center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Physicians, nurses and University researchers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Area Agencies on Aging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Restaurant/food service Industry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44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8D2BA-49BC-4C10-9B1C-ECFCCAA4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New Mexico Advocacy Support for Bill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3DF37-835E-49D0-AC6A-136677CA5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en-US" sz="2000"/>
              <a:t>New Mexico Academy of Nutrition and Dietetics</a:t>
            </a:r>
          </a:p>
          <a:p>
            <a:r>
              <a:rPr lang="en-US" sz="2000"/>
              <a:t>Meals on Wheels of Albuquerque</a:t>
            </a:r>
          </a:p>
          <a:p>
            <a:r>
              <a:rPr lang="en-US" sz="2000"/>
              <a:t>AARP New Mexico</a:t>
            </a:r>
          </a:p>
          <a:p>
            <a:r>
              <a:rPr lang="en-US" sz="2000"/>
              <a:t>Alzheimer’s Association, New Mexico Chapter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752A60-DBF3-47CA-BA6E-B7887F804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338002"/>
            <a:ext cx="6250940" cy="2304628"/>
          </a:xfrm>
        </p:spPr>
        <p:txBody>
          <a:bodyPr>
            <a:normAutofit/>
          </a:bodyPr>
          <a:lstStyle/>
          <a:p>
            <a:r>
              <a:rPr lang="en-US" sz="2000" dirty="0"/>
              <a:t>Southwest Center for Health Innovation</a:t>
            </a:r>
          </a:p>
          <a:p>
            <a:r>
              <a:rPr lang="en-US" sz="2000" dirty="0"/>
              <a:t>National Center for Frontier Communities</a:t>
            </a:r>
          </a:p>
          <a:p>
            <a:r>
              <a:rPr lang="en-US" sz="2000" dirty="0"/>
              <a:t>Roadrunner Food Bank</a:t>
            </a:r>
          </a:p>
          <a:p>
            <a:r>
              <a:rPr lang="en-US" sz="2000" dirty="0"/>
              <a:t>Interfaith Hunger Coalition</a:t>
            </a:r>
          </a:p>
          <a:p>
            <a:r>
              <a:rPr lang="en-US" sz="2000" dirty="0"/>
              <a:t>Defeat Malnutrition Today</a:t>
            </a:r>
          </a:p>
        </p:txBody>
      </p:sp>
    </p:spTree>
    <p:extLst>
      <p:ext uri="{BB962C8B-B14F-4D97-AF65-F5344CB8AC3E}">
        <p14:creationId xmlns:p14="http://schemas.microsoft.com/office/powerpoint/2010/main" val="1695388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4B8086-8DF2-4768-9B93-6C5F5936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New Mexico HB 466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240A37B-03A5-4D17-925A-B1C4482E0784}"/>
              </a:ext>
            </a:extLst>
          </p:cNvPr>
          <p:cNvGraphicFramePr/>
          <p:nvPr>
            <p:extLst/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876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3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15BC6-2215-4161-9649-1FB44FCFDE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9" r="1" b="512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7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46596A-2DD5-435E-B3E0-EBB53398F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71" y="2581381"/>
            <a:ext cx="9342857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22443-E797-48EE-B349-EB696A6D0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18"/>
          <a:stretch/>
        </p:blipFill>
        <p:spPr>
          <a:xfrm>
            <a:off x="2326003" y="63954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15693A6-FAD0-4F78-8803-6BFBFA6AB0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t="11856" r="30411" b="10323"/>
          <a:stretch/>
        </p:blipFill>
        <p:spPr>
          <a:xfrm rot="419173">
            <a:off x="7453135" y="1127755"/>
            <a:ext cx="3904427" cy="5048817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9368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3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EC24C324-16A7-4A5A-8B4C-D72835D98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29" r="826" b="8572"/>
          <a:stretch/>
        </p:blipFill>
        <p:spPr>
          <a:xfrm rot="21480000">
            <a:off x="1422918" y="849283"/>
            <a:ext cx="9445973" cy="50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7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A87BD-0DFE-4B01-811D-F15EE6A9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New Mexico HB 466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8D6012-F3C6-418F-9193-1F215CC63F2F}"/>
              </a:ext>
            </a:extLst>
          </p:cNvPr>
          <p:cNvGraphicFramePr/>
          <p:nvPr>
            <p:extLst/>
          </p:nvPr>
        </p:nvGraphicFramePr>
        <p:xfrm>
          <a:off x="838200" y="2166938"/>
          <a:ext cx="10515600" cy="345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18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045C34-5F6B-4F95-A1A6-9AE714C68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689" r="2030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CEB2D-C8D9-4591-BAAA-E177CFE0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Lessons Learned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81E95-EAE4-464E-9E7A-FE22FC383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Support on the Health and Human Services committee and bringing together a coalition of support were key to moving the legislation forward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Advocates from across the State will come together with Legislative Leaders and develop next steps to establish the Malnutrition Commission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A97A4-F817-4893-9D10-0387A3628CE0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://lifehacking.jp/2012/01/never-give-u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87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9060" y="640080"/>
            <a:ext cx="8190311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50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BCF37-06DE-4BBE-99B0-C9A253544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376362"/>
            <a:ext cx="6858000" cy="2603274"/>
          </a:xfrm>
        </p:spPr>
        <p:txBody>
          <a:bodyPr>
            <a:normAutofit/>
          </a:bodyPr>
          <a:lstStyle/>
          <a:p>
            <a:r>
              <a:rPr lang="en-US" sz="540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Blueprint for Defeating Malnutrition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12093-F05D-4451-A56C-1F3A6B903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4118090"/>
            <a:ext cx="6858000" cy="1393711"/>
          </a:xfrm>
        </p:spPr>
        <p:txBody>
          <a:bodyPr>
            <a:normAutofit/>
          </a:bodyPr>
          <a:lstStyle/>
          <a:p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Philadelphia Corporation for Aging (PCA)</a:t>
            </a:r>
          </a:p>
          <a:p>
            <a:endParaRPr lang="en-US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13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7073" y="470925"/>
            <a:ext cx="3285757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D2436-EF6A-4837-9D68-34FD9507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72" y="1012004"/>
            <a:ext cx="2781728" cy="4795408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WHY WE GOT INVOLVED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8A8F57-FCCC-4CB7-AE5B-54DA356B95D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883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7073" y="470925"/>
            <a:ext cx="3285757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E9E6E-306A-479D-BE38-D6DB68A1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73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370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STATISTICS WARRANT OUR INVOLVEMENT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2B1430-F2DC-4F3A-A898-F82DD44AFE0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956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36D147-41F9-436A-8DF9-21DD5E46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63877"/>
            <a:ext cx="2620772" cy="4930246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STATISTICS WARRANT OUR INVOLVEMENT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2C4EF5-0C0C-485A-B724-3BE8CF26A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899" y="963876"/>
            <a:ext cx="5265926" cy="526252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 Hospitals We Know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300% Increase in Healthcare Costs for those with Poor Nutritional Status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 to 6 Days Longer in a Hospital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33% of Older Adults in Hospitals may be Malnourished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Sub Goal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400" i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Address Impact of Isolation on Seniors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400" i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High Health Cost from Social Isolation in Elderly</a:t>
            </a:r>
          </a:p>
          <a:p>
            <a:endParaRPr lang="en-US" sz="24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25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0289-3E6D-4A13-82CE-39CFF93B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AEA87B-B16D-464A-AC08-E19ECCFA7E2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13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30E6D9-1A8C-413E-92E4-84482F61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63877"/>
            <a:ext cx="262077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PROCESS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86F970-2457-49E8-8F9C-09656C9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25" y="963877"/>
            <a:ext cx="4783327" cy="4930246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Staff Awareness  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I-Net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EBB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Articles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PCA Website</a:t>
            </a:r>
          </a:p>
          <a:p>
            <a:pPr>
              <a:spcAft>
                <a:spcPts val="1200"/>
              </a:spcAft>
            </a:pPr>
            <a:endParaRPr lang="en-US" sz="240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7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F7033A-FB7C-49AA-B72D-AB694318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Coalition</a:t>
            </a:r>
          </a:p>
        </p:txBody>
      </p:sp>
      <p:graphicFrame>
        <p:nvGraphicFramePr>
          <p:cNvPr id="1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5485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298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7073" y="470925"/>
            <a:ext cx="3285757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D200-2F15-49F2-90FF-39DBC0AF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072" y="1012004"/>
            <a:ext cx="3285757" cy="4795408"/>
          </a:xfrm>
        </p:spPr>
        <p:txBody>
          <a:bodyPr>
            <a:normAutofit/>
          </a:bodyPr>
          <a:lstStyle/>
          <a:p>
            <a:r>
              <a:rPr lang="en-US" sz="280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FIRST YEAR ACCOMPLISHMENT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0767DF6-5FF6-49C2-A597-51F3094E3E7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629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55035-0375-4127-8786-E1B00998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1" y="643469"/>
            <a:ext cx="2522981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EVENTS AT SENIOR CENTERS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7F0C-AEEC-4538-AB2F-A5167CDC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601" y="2638045"/>
            <a:ext cx="2674200" cy="400785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11 Home Grown Nutrition Programs Sponsored with Local Farmer’s Markets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Food Voucher Distributions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Food and Nutrition Demonstrations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2" descr="C:\Users\lcolbert\AppData\Local\Microsoft\Windows\Temporary Internet Files\Content.Outlook\D95UQZUJ\WPSCC Homegrown Event 3.jpg">
            <a:extLst>
              <a:ext uri="{FF2B5EF4-FFF2-40B4-BE49-F238E27FC236}">
                <a16:creationId xmlns:a16="http://schemas.microsoft.com/office/drawing/2014/main" id="{C92317EF-A122-4B57-903A-0F3504C06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24" y="1004528"/>
            <a:ext cx="4688077" cy="46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87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colbert\AppData\Local\Microsoft\Windows\Temporary Internet Files\Content.Outlook\D95UQZUJ\Greensgrow selling produce at Homegrown.jpg">
            <a:extLst>
              <a:ext uri="{FF2B5EF4-FFF2-40B4-BE49-F238E27FC236}">
                <a16:creationId xmlns:a16="http://schemas.microsoft.com/office/drawing/2014/main" id="{18643EF5-9967-4BE9-9D26-33C63580C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0"/>
          <a:stretch/>
        </p:blipFill>
        <p:spPr bwMode="auto">
          <a:xfrm>
            <a:off x="1524000" y="10"/>
            <a:ext cx="9144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6201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7090E-DD7C-4324-A034-7EF5FE51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749" y="4551039"/>
            <a:ext cx="3766337" cy="1509931"/>
          </a:xfrm>
        </p:spPr>
        <p:txBody>
          <a:bodyPr>
            <a:normAutofit/>
          </a:bodyPr>
          <a:lstStyle/>
          <a:p>
            <a:r>
              <a:rPr lang="en-US" sz="400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STAFF FOOD DRIVE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AA0E3-EC6B-48BB-81B4-678724B8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996" y="4551039"/>
            <a:ext cx="4247498" cy="2054249"/>
          </a:xfrm>
        </p:spPr>
        <p:txBody>
          <a:bodyPr anchor="ctr"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2019 MLK Day of Service 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 Less than 2 weeks collected over 20 boxes of food equivalent to over 500 lbs.</a:t>
            </a:r>
          </a:p>
          <a:p>
            <a:pPr>
              <a:spcAft>
                <a:spcPts val="1200"/>
              </a:spcAft>
            </a:pPr>
            <a:endParaRPr lang="en-US" sz="18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58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7073" y="470925"/>
            <a:ext cx="3285757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67368-3D91-4BFB-B845-C5EAED91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73" y="1012004"/>
            <a:ext cx="3001557" cy="4795408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YEAR TWO - EXTERNAL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B9A236F-AFC8-4A44-B40E-BE244962E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367338"/>
              </p:ext>
            </p:extLst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2512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olbert\Desktop\Defeat Malnutrition Today Phi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38" y="494432"/>
            <a:ext cx="6520815" cy="56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84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7368-3D91-4BFB-B845-C5EAED91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YEAR TWO -EXTERNAL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C3C194-B9A6-4A40-A5E1-247108D8A3E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16672" y="2005013"/>
          <a:ext cx="4533299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1F5B58EB-20FD-4461-BCB1-9DBA2C9267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57181" y="2269796"/>
          <a:ext cx="3940095" cy="3585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7489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7368-3D91-4BFB-B845-C5EAED91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197" y="330403"/>
            <a:ext cx="8535606" cy="1325563"/>
          </a:xfrm>
        </p:spPr>
        <p:txBody>
          <a:bodyPr anchor="ctr">
            <a:noAutofit/>
          </a:bodyPr>
          <a:lstStyle/>
          <a:p>
            <a:r>
              <a:rPr lang="en-US" sz="540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ADDITIONAL ATTENDEES INCLUDED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91011F-D7A4-4032-ABB2-DE068ED6E310}"/>
              </a:ext>
            </a:extLst>
          </p:cNvPr>
          <p:cNvGrpSpPr/>
          <p:nvPr/>
        </p:nvGrpSpPr>
        <p:grpSpPr>
          <a:xfrm>
            <a:off x="2264779" y="2762654"/>
            <a:ext cx="4383912" cy="2791100"/>
            <a:chOff x="0" y="0"/>
            <a:chExt cx="8653000" cy="27911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3771DE-7F41-438E-8677-4D6F2C634E8D}"/>
                </a:ext>
              </a:extLst>
            </p:cNvPr>
            <p:cNvSpPr/>
            <p:nvPr/>
          </p:nvSpPr>
          <p:spPr>
            <a:xfrm>
              <a:off x="0" y="0"/>
              <a:ext cx="7254240" cy="27911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D0C5B4-E03A-4B8D-9F22-18B027627ED2}"/>
                </a:ext>
              </a:extLst>
            </p:cNvPr>
            <p:cNvSpPr txBox="1"/>
            <p:nvPr/>
          </p:nvSpPr>
          <p:spPr>
            <a:xfrm>
              <a:off x="0" y="0"/>
              <a:ext cx="8653000" cy="2791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0322" tIns="35560" rIns="199136" bIns="35560" numCol="1" spcCol="1270" anchor="ctr" anchorCtr="0">
              <a:noAutofit/>
            </a:bodyPr>
            <a:lstStyle/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2800" dirty="0">
                  <a:ln>
                    <a:solidFill>
                      <a:srgbClr val="1F497D">
                        <a:lumMod val="90000"/>
                        <a:lumOff val="10000"/>
                      </a:srgbClr>
                    </a:solidFill>
                  </a:ln>
                  <a:solidFill>
                    <a:srgbClr val="1F497D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United Way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2800" dirty="0">
                  <a:ln>
                    <a:solidFill>
                      <a:srgbClr val="1F497D">
                        <a:lumMod val="90000"/>
                        <a:lumOff val="10000"/>
                      </a:srgbClr>
                    </a:solidFill>
                  </a:ln>
                  <a:solidFill>
                    <a:srgbClr val="1F497D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Salvation Army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2800" dirty="0">
                  <a:ln>
                    <a:solidFill>
                      <a:srgbClr val="1F497D">
                        <a:lumMod val="90000"/>
                        <a:lumOff val="10000"/>
                      </a:srgbClr>
                    </a:solidFill>
                  </a:ln>
                  <a:solidFill>
                    <a:srgbClr val="1F497D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3 - Grocery Stores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r>
                <a:rPr lang="en-US" sz="2800" dirty="0">
                  <a:ln>
                    <a:solidFill>
                      <a:srgbClr val="1F497D">
                        <a:lumMod val="90000"/>
                        <a:lumOff val="10000"/>
                      </a:srgbClr>
                    </a:solidFill>
                  </a:ln>
                  <a:solidFill>
                    <a:srgbClr val="1F497D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6 - MCO’s + Health Care Providers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Tx/>
                <a:buChar char="••"/>
              </a:pPr>
              <a:r>
                <a:rPr lang="en-US" sz="2800" dirty="0">
                  <a:ln>
                    <a:solidFill>
                      <a:srgbClr val="1F497D">
                        <a:lumMod val="90000"/>
                        <a:lumOff val="10000"/>
                      </a:srgbClr>
                    </a:solidFill>
                  </a:ln>
                  <a:solidFill>
                    <a:srgbClr val="1F497D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Benefits Data Trust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Tx/>
                <a:buChar char="••"/>
              </a:pPr>
              <a:r>
                <a:rPr lang="en-US" sz="2800" dirty="0">
                  <a:ln>
                    <a:solidFill>
                      <a:srgbClr val="1F497D">
                        <a:lumMod val="90000"/>
                        <a:lumOff val="10000"/>
                      </a:srgbClr>
                    </a:solidFill>
                  </a:ln>
                  <a:solidFill>
                    <a:srgbClr val="1F497D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Health Promotion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Tx/>
                <a:buChar char="••"/>
              </a:pPr>
              <a:r>
                <a:rPr lang="en-US" sz="2800" dirty="0">
                  <a:ln>
                    <a:solidFill>
                      <a:srgbClr val="1F497D">
                        <a:lumMod val="90000"/>
                        <a:lumOff val="10000"/>
                      </a:srgbClr>
                    </a:solidFill>
                  </a:ln>
                  <a:solidFill>
                    <a:srgbClr val="1F497D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Council Pew Foundation</a:t>
              </a:r>
            </a:p>
            <a:p>
              <a:pPr marL="285750" lvl="1" indent="-285750" defTabSz="12446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"/>
              </a:pPr>
              <a:endParaRPr lang="en-US" sz="2800" dirty="0">
                <a:ln>
                  <a:solidFill>
                    <a:srgbClr val="1F497D">
                      <a:lumMod val="90000"/>
                      <a:lumOff val="10000"/>
                    </a:srgbClr>
                  </a:solidFill>
                </a:ln>
                <a:solidFill>
                  <a:srgbClr val="1F497D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E90B781-42F7-4324-8F89-B4F98517E97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169697" y="3034882"/>
          <a:ext cx="2497094" cy="192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007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1D231-B352-4FA2-9BCE-76F11F58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10" y="245097"/>
            <a:ext cx="3026005" cy="1995686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pPr algn="ctr"/>
            <a:r>
              <a:rPr lang="en-US" sz="2000" b="1" u="sng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KEYNOTE SPEAKER </a:t>
            </a:r>
            <a:br>
              <a:rPr lang="en-US" sz="2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BLANCATO </a:t>
            </a:r>
            <a:br>
              <a:rPr lang="en-US" sz="2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i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Coordinator</a:t>
            </a:r>
            <a:br>
              <a:rPr lang="en-US" sz="2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i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for Defeat Malnutrition Today </a:t>
            </a:r>
            <a:br>
              <a:rPr lang="en-US" sz="15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500" b="1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2B7A67E-5B57-408A-B12D-6264EB731D57}"/>
              </a:ext>
            </a:extLst>
          </p:cNvPr>
          <p:cNvSpPr txBox="1">
            <a:spLocks/>
          </p:cNvSpPr>
          <p:nvPr/>
        </p:nvSpPr>
        <p:spPr>
          <a:xfrm>
            <a:off x="2006602" y="2638044"/>
            <a:ext cx="2522981" cy="3415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n>
                  <a:solidFill>
                    <a:srgbClr val="1F497D">
                      <a:lumMod val="90000"/>
                      <a:lumOff val="1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Goals and Strategies of the National Blueprint</a:t>
            </a:r>
          </a:p>
          <a:p>
            <a:endParaRPr lang="en-US" sz="2000">
              <a:ln>
                <a:solidFill>
                  <a:srgbClr val="1F497D">
                    <a:lumMod val="90000"/>
                    <a:lumOff val="1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r>
              <a:rPr lang="en-US" sz="2000">
                <a:ln>
                  <a:solidFill>
                    <a:srgbClr val="1F497D">
                      <a:lumMod val="90000"/>
                      <a:lumOff val="1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Advancing Policies for Quality Malnutrition Care in Older Adults through State Actions</a:t>
            </a:r>
          </a:p>
          <a:p>
            <a:endParaRPr lang="en-US" sz="2000">
              <a:ln>
                <a:solidFill>
                  <a:srgbClr val="1F497D">
                    <a:lumMod val="90000"/>
                    <a:lumOff val="1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r>
              <a:rPr lang="en-US" sz="2000">
                <a:ln>
                  <a:solidFill>
                    <a:srgbClr val="1F497D">
                      <a:lumMod val="90000"/>
                      <a:lumOff val="1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National Coalition and its Work</a:t>
            </a:r>
          </a:p>
          <a:p>
            <a:endParaRPr lang="en-US" sz="2000">
              <a:ln>
                <a:solidFill>
                  <a:srgbClr val="1F497D">
                    <a:lumMod val="90000"/>
                    <a:lumOff val="10000"/>
                  </a:srgb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7" name="Picture 26" descr="Robert Blancato, AARP Board of Directors 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509" r="8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2" r="21123"/>
          <a:stretch/>
        </p:blipFill>
        <p:spPr bwMode="auto">
          <a:xfrm>
            <a:off x="5535736" y="643469"/>
            <a:ext cx="4611253" cy="541019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3239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7073" y="470925"/>
            <a:ext cx="3285757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E775F-CF90-454E-9F68-089B812C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73" y="1012004"/>
            <a:ext cx="2562119" cy="4795408"/>
          </a:xfrm>
        </p:spPr>
        <p:txBody>
          <a:bodyPr>
            <a:normAutofit/>
          </a:bodyPr>
          <a:lstStyle/>
          <a:p>
            <a:pPr lvl="0"/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WHAT’S NEXT IN 2019?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8C379F-9BFA-4782-AC65-DCFF809BE3F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369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5A403-DFED-4A71-A2A8-1468ED8C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963877"/>
            <a:ext cx="349072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COMMUNITY LEVEL EDUCATION</a:t>
            </a:r>
            <a:br>
              <a:rPr lang="en-US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en-US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B2F19-1C76-4B80-AF54-8B8893086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25" y="963877"/>
            <a:ext cx="4783327" cy="4930246"/>
          </a:xfrm>
        </p:spPr>
        <p:txBody>
          <a:bodyPr anchor="ctr">
            <a:normAutofit fontScale="925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To improve the ability of residents and community-based organizations to identify and refer elders suffering from hunger or malnutrition to resources that can help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4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i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Identify/compiling local resources and services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i="1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i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Helping to build innovative, locally tailored referral processes that can be used to help hard to reach elders</a:t>
            </a:r>
          </a:p>
          <a:p>
            <a:pPr marL="0" indent="0">
              <a:buNone/>
            </a:pPr>
            <a:endParaRPr lang="en-US" sz="24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6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AF08-4913-4B19-8462-419D6AC4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3C937-E8F8-4C0E-B79C-C5D3E2D70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coalition has curated a number of resources and infographics on our website and elsewhere, including:</a:t>
            </a:r>
          </a:p>
          <a:p>
            <a:pPr lvl="1"/>
            <a:r>
              <a:rPr lang="en-US" dirty="0"/>
              <a:t>National Blueprint: Achieving Quality Malnutrition Care for Older Adults</a:t>
            </a:r>
          </a:p>
          <a:p>
            <a:pPr lvl="1"/>
            <a:r>
              <a:rPr lang="en-US" dirty="0"/>
              <a:t>State Legislative Toolkit</a:t>
            </a:r>
          </a:p>
          <a:p>
            <a:pPr lvl="1"/>
            <a:r>
              <a:rPr lang="en-US" dirty="0"/>
              <a:t>Infographics for the Blueprint and Toolkit and on “malnutrition 101”  </a:t>
            </a:r>
          </a:p>
          <a:p>
            <a:pPr lvl="1"/>
            <a:r>
              <a:rPr lang="en-US" dirty="0"/>
              <a:t>Articles detailing the issue of malnutrition, including on the </a:t>
            </a:r>
            <a:r>
              <a:rPr lang="en-US"/>
              <a:t>ICAA blog</a:t>
            </a:r>
            <a:endParaRPr lang="en-US" dirty="0"/>
          </a:p>
          <a:p>
            <a:pPr lvl="1"/>
            <a:r>
              <a:rPr lang="en-US" dirty="0"/>
              <a:t>Studies on malnutrition</a:t>
            </a:r>
          </a:p>
          <a:p>
            <a:pPr lvl="1"/>
            <a:r>
              <a:rPr lang="en-US" dirty="0"/>
              <a:t>Links to other resource hubs and publications</a:t>
            </a:r>
          </a:p>
        </p:txBody>
      </p:sp>
    </p:spTree>
    <p:extLst>
      <p:ext uri="{BB962C8B-B14F-4D97-AF65-F5344CB8AC3E}">
        <p14:creationId xmlns:p14="http://schemas.microsoft.com/office/powerpoint/2010/main" val="985430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9DE28A8-6135-43B4-9A27-DDB22D7C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963877"/>
            <a:ext cx="341452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COMMUNITY LEVEL EDUCATION</a:t>
            </a:r>
            <a:endParaRPr lang="en-US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B2F19-1C76-4B80-AF54-8B8893086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25" y="963877"/>
            <a:ext cx="4783327" cy="4930246"/>
          </a:xfrm>
        </p:spPr>
        <p:txBody>
          <a:bodyPr anchor="ctr"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Provide information to identify Malnutrition/Hunger among the elderly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How/Where To Get Screened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Philly Food Finder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PCA Senior Centers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MOW (Home Delivered Meals can cut the need for Hospital Care)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Creating Malnutrition Intervention/Referral Methods for Citywide use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Expand distribution sites for SFMNP Voucher Distribution Campaign</a:t>
            </a:r>
          </a:p>
          <a:p>
            <a:endParaRPr lang="en-US" sz="240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91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2176E-7834-44DE-96D8-05213DE9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963877"/>
            <a:ext cx="3490722" cy="4930246"/>
          </a:xfrm>
        </p:spPr>
        <p:txBody>
          <a:bodyPr>
            <a:normAutofit/>
          </a:bodyPr>
          <a:lstStyle/>
          <a:p>
            <a:pPr algn="r"/>
            <a:r>
              <a:rPr lang="en-US" sz="4100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HEALTHCARE NETWORK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94CD-16BB-4EE3-A4E8-AB36DABF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25" y="963877"/>
            <a:ext cx="4783327" cy="493024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240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Improve ability of Healthcare Networks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To identify and refer Elders suffering from Hunger/Malnutrition to appropriate supportive services and other Non-Medical Resources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Train Hospital Gatekeepers</a:t>
            </a: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Each Subcommittee has 2 Co-Chairs and a Recording Secretary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29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76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258DF-F819-4B47-BDA3-DCBC5311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678" y="914402"/>
            <a:ext cx="27432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700" i="1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03/19/19 </a:t>
            </a:r>
            <a:br>
              <a:rPr lang="en-US" sz="3700" i="1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700" i="1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70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Large Event</a:t>
            </a:r>
            <a:br>
              <a:rPr lang="en-US" sz="370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70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70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Success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345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lcolbert\Desktop\thumb_IMG_4864_1024.jpg">
            <a:extLst>
              <a:ext uri="{FF2B5EF4-FFF2-40B4-BE49-F238E27FC236}">
                <a16:creationId xmlns:a16="http://schemas.microsoft.com/office/drawing/2014/main" id="{A8CC62E0-6A22-4B30-8BA4-5328354B7E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68" y="1245727"/>
            <a:ext cx="4915159" cy="4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85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E4F51-541C-4D41-95F2-4FDD07A3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63877"/>
            <a:ext cx="262077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NEXT STEPS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82E72-6B94-47F4-9A30-CB5B6693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25" y="963877"/>
            <a:ext cx="4783327" cy="4930246"/>
          </a:xfrm>
        </p:spPr>
        <p:txBody>
          <a:bodyPr anchor="ctr"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Work with Committees to Identify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Goals/Projects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Define Success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Document Process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Replicability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11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36332-B767-4623-A4D9-0E77D77F5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907300"/>
            <a:ext cx="3922644" cy="50434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94CBD4-A2BF-46B8-ABC2-91EA64FEE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6243" y="1253331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State Legislative Toolkit</a:t>
            </a:r>
          </a:p>
          <a:p>
            <a:r>
              <a:rPr lang="en-US" dirty="0"/>
              <a:t>Guide specifically for US state legislators </a:t>
            </a:r>
          </a:p>
          <a:p>
            <a:r>
              <a:rPr lang="en-US" dirty="0"/>
              <a:t>Includes sample resolutions, commission legislation, op-eds, social media, etc.</a:t>
            </a:r>
          </a:p>
          <a:p>
            <a:r>
              <a:rPr lang="en-US" dirty="0"/>
              <a:t>Also includes summary of the issue and its costs to states</a:t>
            </a:r>
          </a:p>
          <a:p>
            <a:r>
              <a:rPr lang="en-US" dirty="0">
                <a:hlinkClick r:id="rId3"/>
              </a:rPr>
              <a:t>http://bit.ly/state-toolkit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408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Conclusions/Looking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Need to keep raising awareness about malnutrition as a threat to older adults’ health—and a deterrent to active aging and maintaining independence</a:t>
            </a:r>
          </a:p>
          <a:p>
            <a:r>
              <a:rPr lang="en-US" dirty="0"/>
              <a:t>Also need to implement solutions at the local, state and national levels</a:t>
            </a:r>
          </a:p>
          <a:p>
            <a:r>
              <a:rPr lang="en-US" dirty="0"/>
              <a:t>Please use your influence at home to help us get more state legislation </a:t>
            </a:r>
          </a:p>
          <a:p>
            <a:r>
              <a:rPr lang="en-US" dirty="0"/>
              <a:t>Help us to Defeat Malnutrition Today! Check out our resources and join the coalition.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18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1D35-489E-49F8-AC10-4A55A073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9C9C0-85D1-4AE6-8A10-4170B4968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Defeat Malnutrition Today: </a:t>
            </a:r>
            <a:r>
              <a:rPr lang="en-US" dirty="0">
                <a:hlinkClick r:id="rId2"/>
              </a:rPr>
              <a:t>http://defeatmalnutrition.today</a:t>
            </a:r>
            <a:endParaRPr lang="en-US" dirty="0"/>
          </a:p>
          <a:p>
            <a:r>
              <a:rPr lang="en-US" dirty="0"/>
              <a:t>National Blueprint and Blueprint Infographic: </a:t>
            </a:r>
            <a:r>
              <a:rPr lang="en-US" dirty="0">
                <a:hlinkClick r:id="rId3"/>
              </a:rPr>
              <a:t>http://defeatmalnutrition.today/blueprint</a:t>
            </a:r>
            <a:r>
              <a:rPr lang="en-US" dirty="0"/>
              <a:t> </a:t>
            </a:r>
          </a:p>
          <a:p>
            <a:r>
              <a:rPr lang="en-US" dirty="0"/>
              <a:t>State Legislative Toolkit: </a:t>
            </a:r>
            <a:r>
              <a:rPr lang="en-US" dirty="0">
                <a:hlinkClick r:id="rId4"/>
              </a:rPr>
              <a:t>http://bit.ly/state-toolkit</a:t>
            </a:r>
            <a:r>
              <a:rPr lang="en-US" dirty="0"/>
              <a:t> </a:t>
            </a:r>
          </a:p>
          <a:p>
            <a:r>
              <a:rPr lang="en-US" dirty="0"/>
              <a:t>State Malnutrition Infographic: </a:t>
            </a:r>
            <a:r>
              <a:rPr lang="en-US" dirty="0">
                <a:hlinkClick r:id="rId5"/>
              </a:rPr>
              <a:t>http://bit.ly/state-infographic</a:t>
            </a:r>
            <a:r>
              <a:rPr lang="en-US" dirty="0"/>
              <a:t> </a:t>
            </a:r>
          </a:p>
          <a:p>
            <a:r>
              <a:rPr lang="en-US" dirty="0"/>
              <a:t>Ohio Commission Report: </a:t>
            </a:r>
            <a:r>
              <a:rPr lang="en-US" dirty="0">
                <a:hlinkClick r:id="rId6"/>
              </a:rPr>
              <a:t>http://bit.ly/ohio-report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mponder@matzblancato.com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78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04F9-59B3-45BD-AD19-E18C0D819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A41F-FD2E-4940-80FF-1168D6F58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Meredith Whitmire</a:t>
            </a:r>
          </a:p>
          <a:p>
            <a:pPr lvl="1"/>
            <a:r>
              <a:rPr lang="en-US" dirty="0">
                <a:hlinkClick r:id="rId2"/>
              </a:rPr>
              <a:t>mponder@matzblancato.com</a:t>
            </a:r>
            <a:endParaRPr lang="en-US" dirty="0"/>
          </a:p>
          <a:p>
            <a:r>
              <a:rPr lang="en-US" dirty="0"/>
              <a:t>Stephanie Rogus</a:t>
            </a:r>
          </a:p>
          <a:p>
            <a:pPr lvl="1"/>
            <a:r>
              <a:rPr lang="en-US" dirty="0">
                <a:hlinkClick r:id="rId3"/>
              </a:rPr>
              <a:t>stephanie.rogus@gmail.com</a:t>
            </a:r>
            <a:endParaRPr lang="en-US" dirty="0"/>
          </a:p>
          <a:p>
            <a:r>
              <a:rPr lang="en-US" dirty="0"/>
              <a:t>Najja Orr</a:t>
            </a:r>
          </a:p>
          <a:p>
            <a:pPr lvl="1"/>
            <a:r>
              <a:rPr lang="en-US" dirty="0">
                <a:hlinkClick r:id="rId4"/>
              </a:rPr>
              <a:t>najja.orr@pcacares.org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317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39D2BC-1997-4E85-9DB1-026EBD8B3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28" b="10434"/>
          <a:stretch/>
        </p:blipFill>
        <p:spPr>
          <a:xfrm>
            <a:off x="299533" y="197611"/>
            <a:ext cx="11311580" cy="64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1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806E-3942-401F-A8F9-3E2C6730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Now in the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A89F-38C2-4B06-9FE3-9CBE37A1D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National Conference of State Legislatures passed a resolution supporting malnutrition prevention and awareness in their official platform</a:t>
            </a:r>
          </a:p>
          <a:p>
            <a:pPr lvl="0"/>
            <a:r>
              <a:rPr lang="en-US" dirty="0"/>
              <a:t>Partially as a result, key states are taking action (MA, OH, VA, CT, NM, ME) and interest is building in other states (FL, WA, PA, TX and potentially others)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1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0CF5-1906-4349-98C2-616C2C37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Statewide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4FC0E-8E86-48D7-8C3A-4C4BC2B19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Some examples:</a:t>
            </a:r>
          </a:p>
          <a:p>
            <a:pPr lvl="1"/>
            <a:r>
              <a:rPr lang="en-US" dirty="0"/>
              <a:t>In MA, a Malnutrition Prevention Commission was formed and completed its first year report; also just had Malnutrition Prevention Week with more than 75 participating sites statewide</a:t>
            </a:r>
          </a:p>
          <a:p>
            <a:pPr lvl="1"/>
            <a:r>
              <a:rPr lang="en-US" dirty="0"/>
              <a:t>In OH, an MPC was formed and has now completed its final report</a:t>
            </a:r>
          </a:p>
          <a:p>
            <a:pPr lvl="1"/>
            <a:r>
              <a:rPr lang="en-US" dirty="0"/>
              <a:t>In VA, after legislation passed, the pre-existing Commonwealth Council on Aging has integrated malnutrition prevention into its duties</a:t>
            </a:r>
          </a:p>
          <a:p>
            <a:pPr lvl="1"/>
            <a:r>
              <a:rPr lang="en-US" dirty="0"/>
              <a:t>You’ll learn about NM and PA in a moment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8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B3367-5164-4695-9E2A-10D0537B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4276-77F9-4D83-8A26-57775A112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1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773E7-5AC7-40C9-85C3-D73A3E2CE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b="1" dirty="0">
                <a:solidFill>
                  <a:srgbClr val="FFFFFF"/>
                </a:solidFill>
              </a:rPr>
              <a:t>Malnutrition Legislation in New Mexico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59000-E91C-462E-A870-BBFFB981C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t">
            <a:no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</a:rPr>
              <a:t>Stephanie Rogus</a:t>
            </a:r>
          </a:p>
          <a:p>
            <a:pPr algn="l"/>
            <a:r>
              <a:rPr lang="en-US" sz="2000" b="1" dirty="0">
                <a:solidFill>
                  <a:srgbClr val="000000"/>
                </a:solidFill>
              </a:rPr>
              <a:t>Public Policy Coordinator, NM Academy of Nutrition and Dietetics</a:t>
            </a:r>
          </a:p>
          <a:p>
            <a:pPr algn="l"/>
            <a:r>
              <a:rPr lang="en-US" sz="2000" b="1" dirty="0">
                <a:solidFill>
                  <a:srgbClr val="000000"/>
                </a:solidFill>
              </a:rPr>
              <a:t>May 30, 2019 </a:t>
            </a:r>
          </a:p>
        </p:txBody>
      </p:sp>
    </p:spTree>
    <p:extLst>
      <p:ext uri="{BB962C8B-B14F-4D97-AF65-F5344CB8AC3E}">
        <p14:creationId xmlns:p14="http://schemas.microsoft.com/office/powerpoint/2010/main" val="3801518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1546</Words>
  <Application>Microsoft Office PowerPoint</Application>
  <PresentationFormat>Widescreen</PresentationFormat>
  <Paragraphs>249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Cambria</vt:lpstr>
      <vt:lpstr>Courier New</vt:lpstr>
      <vt:lpstr>Impact</vt:lpstr>
      <vt:lpstr>Rockwell</vt:lpstr>
      <vt:lpstr>Office Theme</vt:lpstr>
      <vt:lpstr>1_Office Theme</vt:lpstr>
      <vt:lpstr>2_Office Theme</vt:lpstr>
      <vt:lpstr>Malnutrition State/Local Advocacy</vt:lpstr>
      <vt:lpstr>PowerPoint Presentation</vt:lpstr>
      <vt:lpstr>About the Coalition</vt:lpstr>
      <vt:lpstr>Resources</vt:lpstr>
      <vt:lpstr>PowerPoint Presentation</vt:lpstr>
      <vt:lpstr>What’s Happening Now in the US?</vt:lpstr>
      <vt:lpstr>Examples of Statewide Activity</vt:lpstr>
      <vt:lpstr>PowerPoint Presentation</vt:lpstr>
      <vt:lpstr>Malnutrition Legislation in New Mexico</vt:lpstr>
      <vt:lpstr>New Mexico and Malnutrition</vt:lpstr>
      <vt:lpstr>New Mexico Economic Impact</vt:lpstr>
      <vt:lpstr>Legislation Beginnings</vt:lpstr>
      <vt:lpstr>New Mexico’s 54th Legislature</vt:lpstr>
      <vt:lpstr>PowerPoint Presentation</vt:lpstr>
      <vt:lpstr>New Mexico House Bill 466 (2019)</vt:lpstr>
      <vt:lpstr>New Mexico HB 466 </vt:lpstr>
      <vt:lpstr>New Mexico Advocacy Support for Bill</vt:lpstr>
      <vt:lpstr>New Mexico HB 466 </vt:lpstr>
      <vt:lpstr>PowerPoint Presentation</vt:lpstr>
      <vt:lpstr>PowerPoint Presentation</vt:lpstr>
      <vt:lpstr>PowerPoint Presentation</vt:lpstr>
      <vt:lpstr>New Mexico HB 466</vt:lpstr>
      <vt:lpstr>Lessons Learned and Next Steps</vt:lpstr>
      <vt:lpstr>Blueprint for Defeating Malnutrition</vt:lpstr>
      <vt:lpstr>WHY WE GOT INVOLVED</vt:lpstr>
      <vt:lpstr>STATISTICS WARRANT OUR INVOLVEMENT</vt:lpstr>
      <vt:lpstr>STATISTICS WARRANT OUR INVOLVEMENT</vt:lpstr>
      <vt:lpstr>PROCESS</vt:lpstr>
      <vt:lpstr>PROCESS</vt:lpstr>
      <vt:lpstr>FIRST YEAR ACCOMPLISHMENT</vt:lpstr>
      <vt:lpstr>EVENTS AT SENIOR CENTERS  </vt:lpstr>
      <vt:lpstr>STAFF FOOD DRIVE  </vt:lpstr>
      <vt:lpstr>YEAR TWO - EXTERNAL</vt:lpstr>
      <vt:lpstr>PowerPoint Presentation</vt:lpstr>
      <vt:lpstr>YEAR TWO -EXTERNAL </vt:lpstr>
      <vt:lpstr>ADDITIONAL ATTENDEES INCLUDED</vt:lpstr>
      <vt:lpstr>KEYNOTE SPEAKER   BOB BLANCATO   National Coordinator Director for Defeat Malnutrition Today  </vt:lpstr>
      <vt:lpstr>WHAT’S NEXT IN 2019? </vt:lpstr>
      <vt:lpstr>COMMUNITY LEVEL EDUCATION </vt:lpstr>
      <vt:lpstr>COMMUNITY LEVEL EDUCATION</vt:lpstr>
      <vt:lpstr>HEALTHCARE NETWORK</vt:lpstr>
      <vt:lpstr>03/19/19   First Large Event  Huge Success</vt:lpstr>
      <vt:lpstr>NEXT STEPS</vt:lpstr>
      <vt:lpstr>PowerPoint Presentation</vt:lpstr>
      <vt:lpstr>Conclusions/Looking Ahead</vt:lpstr>
      <vt:lpstr>Resources</vt:lpstr>
      <vt:lpstr>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Ponder Whitmire</dc:creator>
  <cp:lastModifiedBy>Meredith Ponder Whitmire</cp:lastModifiedBy>
  <cp:revision>6</cp:revision>
  <dcterms:created xsi:type="dcterms:W3CDTF">2019-05-29T18:57:15Z</dcterms:created>
  <dcterms:modified xsi:type="dcterms:W3CDTF">2019-05-30T17:54:34Z</dcterms:modified>
</cp:coreProperties>
</file>